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94" r:id="rId2"/>
    <p:sldMasterId id="2147483706" r:id="rId3"/>
  </p:sldMasterIdLst>
  <p:notesMasterIdLst>
    <p:notesMasterId r:id="rId93"/>
  </p:notesMasterIdLst>
  <p:sldIdLst>
    <p:sldId id="257" r:id="rId4"/>
    <p:sldId id="320" r:id="rId5"/>
    <p:sldId id="340" r:id="rId6"/>
    <p:sldId id="258" r:id="rId7"/>
    <p:sldId id="259" r:id="rId8"/>
    <p:sldId id="260" r:id="rId9"/>
    <p:sldId id="261" r:id="rId10"/>
    <p:sldId id="345" r:id="rId11"/>
    <p:sldId id="265" r:id="rId12"/>
    <p:sldId id="264" r:id="rId13"/>
    <p:sldId id="268" r:id="rId14"/>
    <p:sldId id="269" r:id="rId15"/>
    <p:sldId id="267" r:id="rId16"/>
    <p:sldId id="383" r:id="rId17"/>
    <p:sldId id="384" r:id="rId18"/>
    <p:sldId id="273" r:id="rId19"/>
    <p:sldId id="349" r:id="rId20"/>
    <p:sldId id="350" r:id="rId21"/>
    <p:sldId id="348" r:id="rId22"/>
    <p:sldId id="347" r:id="rId23"/>
    <p:sldId id="277" r:id="rId24"/>
    <p:sldId id="379" r:id="rId25"/>
    <p:sldId id="351" r:id="rId26"/>
    <p:sldId id="352" r:id="rId27"/>
    <p:sldId id="353" r:id="rId28"/>
    <p:sldId id="354" r:id="rId29"/>
    <p:sldId id="283" r:id="rId30"/>
    <p:sldId id="284" r:id="rId31"/>
    <p:sldId id="285" r:id="rId32"/>
    <p:sldId id="286" r:id="rId33"/>
    <p:sldId id="356" r:id="rId34"/>
    <p:sldId id="390" r:id="rId35"/>
    <p:sldId id="289" r:id="rId36"/>
    <p:sldId id="287" r:id="rId37"/>
    <p:sldId id="288" r:id="rId38"/>
    <p:sldId id="290" r:id="rId39"/>
    <p:sldId id="394" r:id="rId40"/>
    <p:sldId id="395" r:id="rId41"/>
    <p:sldId id="373" r:id="rId42"/>
    <p:sldId id="293" r:id="rId43"/>
    <p:sldId id="393" r:id="rId44"/>
    <p:sldId id="357" r:id="rId45"/>
    <p:sldId id="385" r:id="rId46"/>
    <p:sldId id="386" r:id="rId47"/>
    <p:sldId id="387" r:id="rId48"/>
    <p:sldId id="388" r:id="rId49"/>
    <p:sldId id="389" r:id="rId50"/>
    <p:sldId id="374" r:id="rId51"/>
    <p:sldId id="315" r:id="rId52"/>
    <p:sldId id="391" r:id="rId53"/>
    <p:sldId id="343" r:id="rId54"/>
    <p:sldId id="392" r:id="rId55"/>
    <p:sldId id="296" r:id="rId56"/>
    <p:sldId id="297" r:id="rId57"/>
    <p:sldId id="382" r:id="rId58"/>
    <p:sldId id="298" r:id="rId59"/>
    <p:sldId id="300" r:id="rId60"/>
    <p:sldId id="381" r:id="rId61"/>
    <p:sldId id="380" r:id="rId62"/>
    <p:sldId id="301" r:id="rId63"/>
    <p:sldId id="310" r:id="rId64"/>
    <p:sldId id="311" r:id="rId65"/>
    <p:sldId id="325" r:id="rId66"/>
    <p:sldId id="326" r:id="rId67"/>
    <p:sldId id="360" r:id="rId68"/>
    <p:sldId id="328" r:id="rId69"/>
    <p:sldId id="329" r:id="rId70"/>
    <p:sldId id="358" r:id="rId71"/>
    <p:sldId id="359" r:id="rId72"/>
    <p:sldId id="366" r:id="rId73"/>
    <p:sldId id="369" r:id="rId74"/>
    <p:sldId id="332" r:id="rId75"/>
    <p:sldId id="331" r:id="rId76"/>
    <p:sldId id="333" r:id="rId77"/>
    <p:sldId id="334" r:id="rId78"/>
    <p:sldId id="355" r:id="rId79"/>
    <p:sldId id="337" r:id="rId80"/>
    <p:sldId id="336" r:id="rId81"/>
    <p:sldId id="335" r:id="rId82"/>
    <p:sldId id="338" r:id="rId83"/>
    <p:sldId id="339" r:id="rId84"/>
    <p:sldId id="377" r:id="rId85"/>
    <p:sldId id="378" r:id="rId86"/>
    <p:sldId id="376" r:id="rId87"/>
    <p:sldId id="372" r:id="rId88"/>
    <p:sldId id="371" r:id="rId89"/>
    <p:sldId id="370" r:id="rId90"/>
    <p:sldId id="323" r:id="rId91"/>
    <p:sldId id="346" r:id="rId9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771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97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CF2C21-F1E1-4124-B4AC-1CDF23C0512C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3852D51-FAB1-458B-9BCE-A33DD5B0CE35}">
      <dgm:prSet phldrT="[Текст]"/>
      <dgm:spPr>
        <a:solidFill>
          <a:srgbClr val="FFC000"/>
        </a:solidFill>
      </dgm:spPr>
      <dgm:t>
        <a:bodyPr/>
        <a:lstStyle/>
        <a:p>
          <a:r>
            <a:rPr lang="az-Latn-AZ" b="1" dirty="0">
              <a:solidFill>
                <a:schemeClr val="accent6">
                  <a:lumMod val="50000"/>
                </a:schemeClr>
              </a:solidFill>
            </a:rPr>
            <a:t>Əks göstərişlər və ehtiyatlılıq</a:t>
          </a:r>
          <a:endParaRPr lang="ru-RU" b="1" dirty="0">
            <a:solidFill>
              <a:schemeClr val="accent6">
                <a:lumMod val="50000"/>
              </a:schemeClr>
            </a:solidFill>
          </a:endParaRPr>
        </a:p>
      </dgm:t>
    </dgm:pt>
    <dgm:pt modelId="{48218678-34B2-4111-BBA9-C2A3B9F2A8AD}" type="parTrans" cxnId="{15E0CF00-8A4A-4C83-944E-D80E1B22C92B}">
      <dgm:prSet/>
      <dgm:spPr/>
      <dgm:t>
        <a:bodyPr/>
        <a:lstStyle/>
        <a:p>
          <a:endParaRPr lang="ru-RU"/>
        </a:p>
      </dgm:t>
    </dgm:pt>
    <dgm:pt modelId="{C57DCCCF-8A7B-4AFE-872D-7E67527CA096}" type="sibTrans" cxnId="{15E0CF00-8A4A-4C83-944E-D80E1B22C92B}">
      <dgm:prSet/>
      <dgm:spPr/>
      <dgm:t>
        <a:bodyPr/>
        <a:lstStyle/>
        <a:p>
          <a:endParaRPr lang="ru-RU"/>
        </a:p>
      </dgm:t>
    </dgm:pt>
    <dgm:pt modelId="{939AE189-8C44-4592-9950-5E4D153AEF57}">
      <dgm:prSet phldrT="[Текст]"/>
      <dgm:spPr>
        <a:solidFill>
          <a:schemeClr val="tx1"/>
        </a:solidFill>
      </dgm:spPr>
      <dgm:t>
        <a:bodyPr/>
        <a:lstStyle/>
        <a:p>
          <a:r>
            <a:rPr lang="az-Latn-AZ" dirty="0" smtClean="0"/>
            <a:t>Hiperkaliemiya</a:t>
          </a:r>
          <a:endParaRPr lang="az-Latn-AZ" dirty="0"/>
        </a:p>
        <a:p>
          <a:r>
            <a:rPr lang="az-Latn-AZ" dirty="0"/>
            <a:t>(zərdabda kalium </a:t>
          </a:r>
          <a:r>
            <a:rPr lang="az-Latn-AZ" dirty="0">
              <a:latin typeface="Times New Roman" panose="02020603050405020304" pitchFamily="18" charset="0"/>
              <a:cs typeface="Times New Roman" panose="02020603050405020304" pitchFamily="18" charset="0"/>
            </a:rPr>
            <a:t>&gt;5mEq/l)</a:t>
          </a:r>
          <a:endParaRPr lang="ru-RU" dirty="0"/>
        </a:p>
      </dgm:t>
    </dgm:pt>
    <dgm:pt modelId="{FCC8021E-9CC7-45EC-9E9A-DF40472C81E1}" type="parTrans" cxnId="{05E3CD6E-1596-4576-9A17-D4FC5CFF3248}">
      <dgm:prSet/>
      <dgm:spPr/>
      <dgm:t>
        <a:bodyPr/>
        <a:lstStyle/>
        <a:p>
          <a:endParaRPr lang="ru-RU"/>
        </a:p>
      </dgm:t>
    </dgm:pt>
    <dgm:pt modelId="{F49E1795-C258-4FD4-910A-D57FE010F050}" type="sibTrans" cxnId="{05E3CD6E-1596-4576-9A17-D4FC5CFF3248}">
      <dgm:prSet/>
      <dgm:spPr/>
      <dgm:t>
        <a:bodyPr/>
        <a:lstStyle/>
        <a:p>
          <a:endParaRPr lang="ru-RU"/>
        </a:p>
      </dgm:t>
    </dgm:pt>
    <dgm:pt modelId="{32F420A2-77F3-43C6-9EA5-9CEE3A278337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az-Latn-AZ" sz="2000" b="1" dirty="0"/>
            <a:t>Ciddi renal disfunksiya</a:t>
          </a:r>
        </a:p>
        <a:p>
          <a:r>
            <a:rPr lang="az-Latn-AZ" sz="2000" b="1" dirty="0"/>
            <a:t>Kreatinin </a:t>
          </a:r>
          <a:r>
            <a:rPr lang="az-Latn-AZ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&gt;2,5 mq/dl</a:t>
          </a:r>
          <a:endParaRPr lang="ru-RU" sz="2000" b="1" dirty="0"/>
        </a:p>
      </dgm:t>
    </dgm:pt>
    <dgm:pt modelId="{BFC4298A-3179-41C5-A7FF-3DEB847E61C2}" type="parTrans" cxnId="{B99A2932-7D98-4209-BFF0-AFFC9648F80F}">
      <dgm:prSet/>
      <dgm:spPr/>
      <dgm:t>
        <a:bodyPr/>
        <a:lstStyle/>
        <a:p>
          <a:endParaRPr lang="ru-RU"/>
        </a:p>
      </dgm:t>
    </dgm:pt>
    <dgm:pt modelId="{DC22704F-41BC-4B88-AE98-CDB2646B7776}" type="sibTrans" cxnId="{B99A2932-7D98-4209-BFF0-AFFC9648F80F}">
      <dgm:prSet/>
      <dgm:spPr/>
      <dgm:t>
        <a:bodyPr/>
        <a:lstStyle/>
        <a:p>
          <a:endParaRPr lang="ru-RU"/>
        </a:p>
      </dgm:t>
    </dgm:pt>
    <dgm:pt modelId="{A495ECD2-B303-4AB5-BBE8-D3C0D588D085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az-Latn-AZ" sz="2000" b="1" dirty="0"/>
            <a:t>Dərman qarşılıqlı təsiri (QSİƏD və digər </a:t>
          </a:r>
          <a:r>
            <a:rPr lang="az-Latn-AZ" sz="2000" b="1" dirty="0" smtClean="0"/>
            <a:t>nefrotoksik </a:t>
          </a:r>
          <a:r>
            <a:rPr lang="az-Latn-AZ" sz="2000" b="1" dirty="0"/>
            <a:t>dərmanlar</a:t>
          </a:r>
          <a:endParaRPr lang="ru-RU" sz="2000" b="1" dirty="0"/>
        </a:p>
      </dgm:t>
    </dgm:pt>
    <dgm:pt modelId="{9E40EB12-30D0-4FE5-846F-723229E671CC}" type="parTrans" cxnId="{C3BAFF52-95BB-4E87-A47A-C1258ABE94AF}">
      <dgm:prSet/>
      <dgm:spPr/>
      <dgm:t>
        <a:bodyPr/>
        <a:lstStyle/>
        <a:p>
          <a:endParaRPr lang="ru-RU"/>
        </a:p>
      </dgm:t>
    </dgm:pt>
    <dgm:pt modelId="{EF4C59E5-2693-46ED-A58C-F5EFF51CE88A}" type="sibTrans" cxnId="{C3BAFF52-95BB-4E87-A47A-C1258ABE94AF}">
      <dgm:prSet/>
      <dgm:spPr/>
      <dgm:t>
        <a:bodyPr/>
        <a:lstStyle/>
        <a:p>
          <a:endParaRPr lang="ru-RU"/>
        </a:p>
      </dgm:t>
    </dgm:pt>
    <dgm:pt modelId="{CE17F583-F214-483E-8906-03A1565B0394}">
      <dgm:prSet phldrT="[Текст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az-Latn-AZ" sz="2000" b="1" dirty="0"/>
            <a:t>Adisson xəstəliyi</a:t>
          </a:r>
          <a:endParaRPr lang="ru-RU" sz="2000" b="1" dirty="0"/>
        </a:p>
      </dgm:t>
    </dgm:pt>
    <dgm:pt modelId="{1BEA110A-9A35-43A0-A4BD-7B149EB5DEBD}" type="parTrans" cxnId="{95373BD7-6BD0-40D8-8682-58655985EA4E}">
      <dgm:prSet/>
      <dgm:spPr/>
      <dgm:t>
        <a:bodyPr/>
        <a:lstStyle/>
        <a:p>
          <a:endParaRPr lang="ru-RU"/>
        </a:p>
      </dgm:t>
    </dgm:pt>
    <dgm:pt modelId="{153F57BA-8825-496F-B409-D59DB547E5BC}" type="sibTrans" cxnId="{95373BD7-6BD0-40D8-8682-58655985EA4E}">
      <dgm:prSet/>
      <dgm:spPr/>
      <dgm:t>
        <a:bodyPr/>
        <a:lstStyle/>
        <a:p>
          <a:endParaRPr lang="ru-RU"/>
        </a:p>
      </dgm:t>
    </dgm:pt>
    <dgm:pt modelId="{814FE57C-6C21-4A8F-974A-386C806E6C75}">
      <dgm:prSet phldrT="[Текст]"/>
      <dgm:spPr/>
      <dgm:t>
        <a:bodyPr/>
        <a:lstStyle/>
        <a:p>
          <a:endParaRPr lang="ru-RU"/>
        </a:p>
      </dgm:t>
    </dgm:pt>
    <dgm:pt modelId="{CDC03D52-D433-41B0-8417-4AB38395B801}" type="parTrans" cxnId="{9C562209-8C63-4799-A64E-4BE9ED737413}">
      <dgm:prSet/>
      <dgm:spPr/>
      <dgm:t>
        <a:bodyPr/>
        <a:lstStyle/>
        <a:p>
          <a:endParaRPr lang="ru-RU"/>
        </a:p>
      </dgm:t>
    </dgm:pt>
    <dgm:pt modelId="{3426E21C-7736-456F-A468-7B36EB97F8F3}" type="sibTrans" cxnId="{9C562209-8C63-4799-A64E-4BE9ED737413}">
      <dgm:prSet/>
      <dgm:spPr/>
      <dgm:t>
        <a:bodyPr/>
        <a:lstStyle/>
        <a:p>
          <a:endParaRPr lang="ru-RU"/>
        </a:p>
      </dgm:t>
    </dgm:pt>
    <dgm:pt modelId="{5B54EC17-54B3-4B07-BA9C-9E3CA17E10AF}">
      <dgm:prSet phldrT="[Текст]"/>
      <dgm:spPr/>
      <dgm:t>
        <a:bodyPr/>
        <a:lstStyle/>
        <a:p>
          <a:endParaRPr lang="ru-RU"/>
        </a:p>
      </dgm:t>
    </dgm:pt>
    <dgm:pt modelId="{40D58E58-FD27-4019-9B50-AF621ED8DFB7}" type="parTrans" cxnId="{FAD3298E-A143-499B-A121-48203D2D82AB}">
      <dgm:prSet/>
      <dgm:spPr/>
      <dgm:t>
        <a:bodyPr/>
        <a:lstStyle/>
        <a:p>
          <a:endParaRPr lang="ru-RU"/>
        </a:p>
      </dgm:t>
    </dgm:pt>
    <dgm:pt modelId="{697A2FDB-5726-4F3F-A6BE-29F869A93234}" type="sibTrans" cxnId="{FAD3298E-A143-499B-A121-48203D2D82AB}">
      <dgm:prSet/>
      <dgm:spPr/>
      <dgm:t>
        <a:bodyPr/>
        <a:lstStyle/>
        <a:p>
          <a:endParaRPr lang="ru-RU"/>
        </a:p>
      </dgm:t>
    </dgm:pt>
    <dgm:pt modelId="{237D22AA-1109-4583-972F-A78EBE8CD02F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az-Latn-AZ" sz="2000" b="1" dirty="0"/>
            <a:t>Yüksək kalium yükü olan az duzlü </a:t>
          </a:r>
        </a:p>
        <a:p>
          <a:r>
            <a:rPr lang="az-Latn-AZ" sz="2000" b="1" dirty="0"/>
            <a:t>Vasitələr</a:t>
          </a:r>
          <a:endParaRPr lang="ru-RU" sz="2000" b="1" dirty="0"/>
        </a:p>
      </dgm:t>
    </dgm:pt>
    <dgm:pt modelId="{B08F402C-9123-46F3-8496-908307C05CFF}" type="parTrans" cxnId="{92D7B285-99E4-472A-88A6-45ADD633AF36}">
      <dgm:prSet/>
      <dgm:spPr/>
      <dgm:t>
        <a:bodyPr/>
        <a:lstStyle/>
        <a:p>
          <a:endParaRPr lang="ru-RU"/>
        </a:p>
      </dgm:t>
    </dgm:pt>
    <dgm:pt modelId="{1CF75DA0-9FF5-4C2C-B040-2FDD848AD1EA}" type="sibTrans" cxnId="{92D7B285-99E4-472A-88A6-45ADD633AF36}">
      <dgm:prSet/>
      <dgm:spPr/>
      <dgm:t>
        <a:bodyPr/>
        <a:lstStyle/>
        <a:p>
          <a:endParaRPr lang="ru-RU"/>
        </a:p>
      </dgm:t>
    </dgm:pt>
    <dgm:pt modelId="{D75FD231-B5DA-458B-9B9F-500BD7DD9F47}" type="pres">
      <dgm:prSet presAssocID="{97CF2C21-F1E1-4124-B4AC-1CDF23C0512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9C8514-2E11-4AE4-9901-21C7A36E4F33}" type="pres">
      <dgm:prSet presAssocID="{93852D51-FAB1-458B-9BCE-A33DD5B0CE35}" presName="centerShape" presStyleLbl="node0" presStyleIdx="0" presStyleCnt="1" custScaleX="119760"/>
      <dgm:spPr/>
      <dgm:t>
        <a:bodyPr/>
        <a:lstStyle/>
        <a:p>
          <a:endParaRPr lang="ru-RU"/>
        </a:p>
      </dgm:t>
    </dgm:pt>
    <dgm:pt modelId="{34E56700-3AC1-454E-91C0-04A68EA90B6B}" type="pres">
      <dgm:prSet presAssocID="{FCC8021E-9CC7-45EC-9E9A-DF40472C81E1}" presName="Name9" presStyleLbl="parChTrans1D2" presStyleIdx="0" presStyleCnt="5"/>
      <dgm:spPr/>
      <dgm:t>
        <a:bodyPr/>
        <a:lstStyle/>
        <a:p>
          <a:endParaRPr lang="ru-RU"/>
        </a:p>
      </dgm:t>
    </dgm:pt>
    <dgm:pt modelId="{403521D1-2EAD-4801-BBDF-AE226D9C8C20}" type="pres">
      <dgm:prSet presAssocID="{FCC8021E-9CC7-45EC-9E9A-DF40472C81E1}" presName="connTx" presStyleLbl="parChTrans1D2" presStyleIdx="0" presStyleCnt="5"/>
      <dgm:spPr/>
      <dgm:t>
        <a:bodyPr/>
        <a:lstStyle/>
        <a:p>
          <a:endParaRPr lang="ru-RU"/>
        </a:p>
      </dgm:t>
    </dgm:pt>
    <dgm:pt modelId="{E0BA09D1-70FF-43E7-8257-4B7543DEF4AB}" type="pres">
      <dgm:prSet presAssocID="{939AE189-8C44-4592-9950-5E4D153AEF57}" presName="node" presStyleLbl="node1" presStyleIdx="0" presStyleCnt="5" custScaleX="179557" custRadScaleRad="88806" custRadScaleInc="-46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01838E-BBFE-40B4-A65B-831E9E6B5D32}" type="pres">
      <dgm:prSet presAssocID="{BFC4298A-3179-41C5-A7FF-3DEB847E61C2}" presName="Name9" presStyleLbl="parChTrans1D2" presStyleIdx="1" presStyleCnt="5"/>
      <dgm:spPr/>
      <dgm:t>
        <a:bodyPr/>
        <a:lstStyle/>
        <a:p>
          <a:endParaRPr lang="ru-RU"/>
        </a:p>
      </dgm:t>
    </dgm:pt>
    <dgm:pt modelId="{6A4F31D6-E049-41AB-9D21-4C0D57CE4EF9}" type="pres">
      <dgm:prSet presAssocID="{BFC4298A-3179-41C5-A7FF-3DEB847E61C2}" presName="connTx" presStyleLbl="parChTrans1D2" presStyleIdx="1" presStyleCnt="5"/>
      <dgm:spPr/>
      <dgm:t>
        <a:bodyPr/>
        <a:lstStyle/>
        <a:p>
          <a:endParaRPr lang="ru-RU"/>
        </a:p>
      </dgm:t>
    </dgm:pt>
    <dgm:pt modelId="{03FE5D28-E5A5-40D6-9544-A7115DF753F9}" type="pres">
      <dgm:prSet presAssocID="{32F420A2-77F3-43C6-9EA5-9CEE3A278337}" presName="node" presStyleLbl="node1" presStyleIdx="1" presStyleCnt="5" custScaleX="158533" custRadScaleRad="116877" custRadScaleInc="337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ECD07E-5C12-48B7-B419-3C720B63ED06}" type="pres">
      <dgm:prSet presAssocID="{B08F402C-9123-46F3-8496-908307C05CFF}" presName="Name9" presStyleLbl="parChTrans1D2" presStyleIdx="2" presStyleCnt="5"/>
      <dgm:spPr/>
      <dgm:t>
        <a:bodyPr/>
        <a:lstStyle/>
        <a:p>
          <a:endParaRPr lang="ru-RU"/>
        </a:p>
      </dgm:t>
    </dgm:pt>
    <dgm:pt modelId="{6455B0A3-2E5F-4CDE-9BB5-043D661B3279}" type="pres">
      <dgm:prSet presAssocID="{B08F402C-9123-46F3-8496-908307C05CFF}" presName="connTx" presStyleLbl="parChTrans1D2" presStyleIdx="2" presStyleCnt="5"/>
      <dgm:spPr/>
      <dgm:t>
        <a:bodyPr/>
        <a:lstStyle/>
        <a:p>
          <a:endParaRPr lang="ru-RU"/>
        </a:p>
      </dgm:t>
    </dgm:pt>
    <dgm:pt modelId="{3051F98C-74B1-4A6F-9892-DA8E9B5A7306}" type="pres">
      <dgm:prSet presAssocID="{237D22AA-1109-4583-972F-A78EBE8CD02F}" presName="node" presStyleLbl="node1" presStyleIdx="2" presStyleCnt="5" custScaleX="1736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C2A299-A2D0-4903-96BB-726DADA3F11F}" type="pres">
      <dgm:prSet presAssocID="{9E40EB12-30D0-4FE5-846F-723229E671CC}" presName="Name9" presStyleLbl="parChTrans1D2" presStyleIdx="3" presStyleCnt="5"/>
      <dgm:spPr/>
      <dgm:t>
        <a:bodyPr/>
        <a:lstStyle/>
        <a:p>
          <a:endParaRPr lang="ru-RU"/>
        </a:p>
      </dgm:t>
    </dgm:pt>
    <dgm:pt modelId="{EBBDDA86-8FC0-4B01-AF17-0E3A88DFBBD6}" type="pres">
      <dgm:prSet presAssocID="{9E40EB12-30D0-4FE5-846F-723229E671CC}" presName="connTx" presStyleLbl="parChTrans1D2" presStyleIdx="3" presStyleCnt="5"/>
      <dgm:spPr/>
      <dgm:t>
        <a:bodyPr/>
        <a:lstStyle/>
        <a:p>
          <a:endParaRPr lang="ru-RU"/>
        </a:p>
      </dgm:t>
    </dgm:pt>
    <dgm:pt modelId="{98107884-2415-4216-972E-3750471020CB}" type="pres">
      <dgm:prSet presAssocID="{A495ECD2-B303-4AB5-BBE8-D3C0D588D085}" presName="node" presStyleLbl="node1" presStyleIdx="3" presStyleCnt="5" custScaleX="175735" custScaleY="127783" custRadScaleRad="115622" custRadScaleInc="299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3A52DA-EA62-44CE-B861-943F3AEE52F1}" type="pres">
      <dgm:prSet presAssocID="{1BEA110A-9A35-43A0-A4BD-7B149EB5DEBD}" presName="Name9" presStyleLbl="parChTrans1D2" presStyleIdx="4" presStyleCnt="5"/>
      <dgm:spPr/>
      <dgm:t>
        <a:bodyPr/>
        <a:lstStyle/>
        <a:p>
          <a:endParaRPr lang="ru-RU"/>
        </a:p>
      </dgm:t>
    </dgm:pt>
    <dgm:pt modelId="{9A99B5FA-08E0-478A-BB47-7362F5EA8B9C}" type="pres">
      <dgm:prSet presAssocID="{1BEA110A-9A35-43A0-A4BD-7B149EB5DEBD}" presName="connTx" presStyleLbl="parChTrans1D2" presStyleIdx="4" presStyleCnt="5"/>
      <dgm:spPr/>
      <dgm:t>
        <a:bodyPr/>
        <a:lstStyle/>
        <a:p>
          <a:endParaRPr lang="ru-RU"/>
        </a:p>
      </dgm:t>
    </dgm:pt>
    <dgm:pt modelId="{25CD0D23-44DF-41BF-9A6A-2EF151FC4096}" type="pres">
      <dgm:prSet presAssocID="{CE17F583-F214-483E-8906-03A1565B0394}" presName="node" presStyleLbl="node1" presStyleIdx="4" presStyleCnt="5" custScaleX="145315" custRadScaleRad="129493" custRadScaleInc="-289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32A8E1-A389-4737-BC8F-76CF5D714EE7}" type="presOf" srcId="{9E40EB12-30D0-4FE5-846F-723229E671CC}" destId="{68C2A299-A2D0-4903-96BB-726DADA3F11F}" srcOrd="0" destOrd="0" presId="urn:microsoft.com/office/officeart/2005/8/layout/radial1"/>
    <dgm:cxn modelId="{4710DD02-2B89-4EAE-B1A1-FD725654D1B2}" type="presOf" srcId="{BFC4298A-3179-41C5-A7FF-3DEB847E61C2}" destId="{6A4F31D6-E049-41AB-9D21-4C0D57CE4EF9}" srcOrd="1" destOrd="0" presId="urn:microsoft.com/office/officeart/2005/8/layout/radial1"/>
    <dgm:cxn modelId="{C3BAFF52-95BB-4E87-A47A-C1258ABE94AF}" srcId="{93852D51-FAB1-458B-9BCE-A33DD5B0CE35}" destId="{A495ECD2-B303-4AB5-BBE8-D3C0D588D085}" srcOrd="3" destOrd="0" parTransId="{9E40EB12-30D0-4FE5-846F-723229E671CC}" sibTransId="{EF4C59E5-2693-46ED-A58C-F5EFF51CE88A}"/>
    <dgm:cxn modelId="{7D60D9C2-B75F-4F9F-870D-724C9749E32E}" type="presOf" srcId="{97CF2C21-F1E1-4124-B4AC-1CDF23C0512C}" destId="{D75FD231-B5DA-458B-9B9F-500BD7DD9F47}" srcOrd="0" destOrd="0" presId="urn:microsoft.com/office/officeart/2005/8/layout/radial1"/>
    <dgm:cxn modelId="{B99A2932-7D98-4209-BFF0-AFFC9648F80F}" srcId="{93852D51-FAB1-458B-9BCE-A33DD5B0CE35}" destId="{32F420A2-77F3-43C6-9EA5-9CEE3A278337}" srcOrd="1" destOrd="0" parTransId="{BFC4298A-3179-41C5-A7FF-3DEB847E61C2}" sibTransId="{DC22704F-41BC-4B88-AE98-CDB2646B7776}"/>
    <dgm:cxn modelId="{6E8DA7E4-CC47-4EC9-8F75-C45D87C45559}" type="presOf" srcId="{9E40EB12-30D0-4FE5-846F-723229E671CC}" destId="{EBBDDA86-8FC0-4B01-AF17-0E3A88DFBBD6}" srcOrd="1" destOrd="0" presId="urn:microsoft.com/office/officeart/2005/8/layout/radial1"/>
    <dgm:cxn modelId="{05E3CD6E-1596-4576-9A17-D4FC5CFF3248}" srcId="{93852D51-FAB1-458B-9BCE-A33DD5B0CE35}" destId="{939AE189-8C44-4592-9950-5E4D153AEF57}" srcOrd="0" destOrd="0" parTransId="{FCC8021E-9CC7-45EC-9E9A-DF40472C81E1}" sibTransId="{F49E1795-C258-4FD4-910A-D57FE010F050}"/>
    <dgm:cxn modelId="{9E5AC23A-A8CB-4300-8B80-CC9907D00F99}" type="presOf" srcId="{CE17F583-F214-483E-8906-03A1565B0394}" destId="{25CD0D23-44DF-41BF-9A6A-2EF151FC4096}" srcOrd="0" destOrd="0" presId="urn:microsoft.com/office/officeart/2005/8/layout/radial1"/>
    <dgm:cxn modelId="{15E0CF00-8A4A-4C83-944E-D80E1B22C92B}" srcId="{97CF2C21-F1E1-4124-B4AC-1CDF23C0512C}" destId="{93852D51-FAB1-458B-9BCE-A33DD5B0CE35}" srcOrd="0" destOrd="0" parTransId="{48218678-34B2-4111-BBA9-C2A3B9F2A8AD}" sibTransId="{C57DCCCF-8A7B-4AFE-872D-7E67527CA096}"/>
    <dgm:cxn modelId="{6239351E-490B-4BA4-9E10-5D094EB92F3F}" type="presOf" srcId="{1BEA110A-9A35-43A0-A4BD-7B149EB5DEBD}" destId="{9A99B5FA-08E0-478A-BB47-7362F5EA8B9C}" srcOrd="1" destOrd="0" presId="urn:microsoft.com/office/officeart/2005/8/layout/radial1"/>
    <dgm:cxn modelId="{E9909B3F-18C1-4469-AA76-7EA30F7D4318}" type="presOf" srcId="{939AE189-8C44-4592-9950-5E4D153AEF57}" destId="{E0BA09D1-70FF-43E7-8257-4B7543DEF4AB}" srcOrd="0" destOrd="0" presId="urn:microsoft.com/office/officeart/2005/8/layout/radial1"/>
    <dgm:cxn modelId="{B7106BD1-DDF9-48B5-B8F6-7D3B12B12087}" type="presOf" srcId="{237D22AA-1109-4583-972F-A78EBE8CD02F}" destId="{3051F98C-74B1-4A6F-9892-DA8E9B5A7306}" srcOrd="0" destOrd="0" presId="urn:microsoft.com/office/officeart/2005/8/layout/radial1"/>
    <dgm:cxn modelId="{B874862D-594A-4AD8-9884-DA05B415F5FE}" type="presOf" srcId="{B08F402C-9123-46F3-8496-908307C05CFF}" destId="{6455B0A3-2E5F-4CDE-9BB5-043D661B3279}" srcOrd="1" destOrd="0" presId="urn:microsoft.com/office/officeart/2005/8/layout/radial1"/>
    <dgm:cxn modelId="{FAD3298E-A143-499B-A121-48203D2D82AB}" srcId="{97CF2C21-F1E1-4124-B4AC-1CDF23C0512C}" destId="{5B54EC17-54B3-4B07-BA9C-9E3CA17E10AF}" srcOrd="2" destOrd="0" parTransId="{40D58E58-FD27-4019-9B50-AF621ED8DFB7}" sibTransId="{697A2FDB-5726-4F3F-A6BE-29F869A93234}"/>
    <dgm:cxn modelId="{8857CE65-F68C-4D3B-BEEB-1EEC0217743E}" type="presOf" srcId="{FCC8021E-9CC7-45EC-9E9A-DF40472C81E1}" destId="{403521D1-2EAD-4801-BBDF-AE226D9C8C20}" srcOrd="1" destOrd="0" presId="urn:microsoft.com/office/officeart/2005/8/layout/radial1"/>
    <dgm:cxn modelId="{9C562209-8C63-4799-A64E-4BE9ED737413}" srcId="{97CF2C21-F1E1-4124-B4AC-1CDF23C0512C}" destId="{814FE57C-6C21-4A8F-974A-386C806E6C75}" srcOrd="1" destOrd="0" parTransId="{CDC03D52-D433-41B0-8417-4AB38395B801}" sibTransId="{3426E21C-7736-456F-A468-7B36EB97F8F3}"/>
    <dgm:cxn modelId="{215DCC9B-A6E6-416C-8985-5D0ADE8CBD46}" type="presOf" srcId="{32F420A2-77F3-43C6-9EA5-9CEE3A278337}" destId="{03FE5D28-E5A5-40D6-9544-A7115DF753F9}" srcOrd="0" destOrd="0" presId="urn:microsoft.com/office/officeart/2005/8/layout/radial1"/>
    <dgm:cxn modelId="{95373BD7-6BD0-40D8-8682-58655985EA4E}" srcId="{93852D51-FAB1-458B-9BCE-A33DD5B0CE35}" destId="{CE17F583-F214-483E-8906-03A1565B0394}" srcOrd="4" destOrd="0" parTransId="{1BEA110A-9A35-43A0-A4BD-7B149EB5DEBD}" sibTransId="{153F57BA-8825-496F-B409-D59DB547E5BC}"/>
    <dgm:cxn modelId="{92D7B285-99E4-472A-88A6-45ADD633AF36}" srcId="{93852D51-FAB1-458B-9BCE-A33DD5B0CE35}" destId="{237D22AA-1109-4583-972F-A78EBE8CD02F}" srcOrd="2" destOrd="0" parTransId="{B08F402C-9123-46F3-8496-908307C05CFF}" sibTransId="{1CF75DA0-9FF5-4C2C-B040-2FDD848AD1EA}"/>
    <dgm:cxn modelId="{68D27121-5AC4-4CB8-8605-667369827BC2}" type="presOf" srcId="{FCC8021E-9CC7-45EC-9E9A-DF40472C81E1}" destId="{34E56700-3AC1-454E-91C0-04A68EA90B6B}" srcOrd="0" destOrd="0" presId="urn:microsoft.com/office/officeart/2005/8/layout/radial1"/>
    <dgm:cxn modelId="{1AEB59FB-61D7-4AB5-B106-422F408591EF}" type="presOf" srcId="{B08F402C-9123-46F3-8496-908307C05CFF}" destId="{A4ECD07E-5C12-48B7-B419-3C720B63ED06}" srcOrd="0" destOrd="0" presId="urn:microsoft.com/office/officeart/2005/8/layout/radial1"/>
    <dgm:cxn modelId="{0342D733-3234-4AA0-97F0-360C2C2FEEAB}" type="presOf" srcId="{A495ECD2-B303-4AB5-BBE8-D3C0D588D085}" destId="{98107884-2415-4216-972E-3750471020CB}" srcOrd="0" destOrd="0" presId="urn:microsoft.com/office/officeart/2005/8/layout/radial1"/>
    <dgm:cxn modelId="{CB20D496-B56B-4F21-BE69-61CC03D04ADE}" type="presOf" srcId="{93852D51-FAB1-458B-9BCE-A33DD5B0CE35}" destId="{B29C8514-2E11-4AE4-9901-21C7A36E4F33}" srcOrd="0" destOrd="0" presId="urn:microsoft.com/office/officeart/2005/8/layout/radial1"/>
    <dgm:cxn modelId="{312E2C77-5E95-4B2A-B4CF-36CFF0865B7F}" type="presOf" srcId="{1BEA110A-9A35-43A0-A4BD-7B149EB5DEBD}" destId="{193A52DA-EA62-44CE-B861-943F3AEE52F1}" srcOrd="0" destOrd="0" presId="urn:microsoft.com/office/officeart/2005/8/layout/radial1"/>
    <dgm:cxn modelId="{7A0E62A9-DD6E-4656-8CFA-7F99C690E9FC}" type="presOf" srcId="{BFC4298A-3179-41C5-A7FF-3DEB847E61C2}" destId="{6501838E-BBFE-40B4-A65B-831E9E6B5D32}" srcOrd="0" destOrd="0" presId="urn:microsoft.com/office/officeart/2005/8/layout/radial1"/>
    <dgm:cxn modelId="{AC788271-AD64-4949-B2CF-6303F533797A}" type="presParOf" srcId="{D75FD231-B5DA-458B-9B9F-500BD7DD9F47}" destId="{B29C8514-2E11-4AE4-9901-21C7A36E4F33}" srcOrd="0" destOrd="0" presId="urn:microsoft.com/office/officeart/2005/8/layout/radial1"/>
    <dgm:cxn modelId="{0F68AEE7-8985-47B8-A161-7370B36CFB45}" type="presParOf" srcId="{D75FD231-B5DA-458B-9B9F-500BD7DD9F47}" destId="{34E56700-3AC1-454E-91C0-04A68EA90B6B}" srcOrd="1" destOrd="0" presId="urn:microsoft.com/office/officeart/2005/8/layout/radial1"/>
    <dgm:cxn modelId="{328537FF-0B32-4F0D-A93F-BDCE3861D6B3}" type="presParOf" srcId="{34E56700-3AC1-454E-91C0-04A68EA90B6B}" destId="{403521D1-2EAD-4801-BBDF-AE226D9C8C20}" srcOrd="0" destOrd="0" presId="urn:microsoft.com/office/officeart/2005/8/layout/radial1"/>
    <dgm:cxn modelId="{7053025B-DED3-4FC1-8408-09847887A317}" type="presParOf" srcId="{D75FD231-B5DA-458B-9B9F-500BD7DD9F47}" destId="{E0BA09D1-70FF-43E7-8257-4B7543DEF4AB}" srcOrd="2" destOrd="0" presId="urn:microsoft.com/office/officeart/2005/8/layout/radial1"/>
    <dgm:cxn modelId="{D8E19E65-FFFB-4A7E-95A6-5D3D3BDEF2E7}" type="presParOf" srcId="{D75FD231-B5DA-458B-9B9F-500BD7DD9F47}" destId="{6501838E-BBFE-40B4-A65B-831E9E6B5D32}" srcOrd="3" destOrd="0" presId="urn:microsoft.com/office/officeart/2005/8/layout/radial1"/>
    <dgm:cxn modelId="{359B4F3B-8845-4DAC-AFCF-32E60C0D412A}" type="presParOf" srcId="{6501838E-BBFE-40B4-A65B-831E9E6B5D32}" destId="{6A4F31D6-E049-41AB-9D21-4C0D57CE4EF9}" srcOrd="0" destOrd="0" presId="urn:microsoft.com/office/officeart/2005/8/layout/radial1"/>
    <dgm:cxn modelId="{9CE5F6B4-9C62-4481-8B5F-EE58E230D5B8}" type="presParOf" srcId="{D75FD231-B5DA-458B-9B9F-500BD7DD9F47}" destId="{03FE5D28-E5A5-40D6-9544-A7115DF753F9}" srcOrd="4" destOrd="0" presId="urn:microsoft.com/office/officeart/2005/8/layout/radial1"/>
    <dgm:cxn modelId="{758B4D97-1440-4448-B83C-146C2DBF3B07}" type="presParOf" srcId="{D75FD231-B5DA-458B-9B9F-500BD7DD9F47}" destId="{A4ECD07E-5C12-48B7-B419-3C720B63ED06}" srcOrd="5" destOrd="0" presId="urn:microsoft.com/office/officeart/2005/8/layout/radial1"/>
    <dgm:cxn modelId="{A1AF5B92-1F30-48B1-BD4C-DA7BC4D3B7B2}" type="presParOf" srcId="{A4ECD07E-5C12-48B7-B419-3C720B63ED06}" destId="{6455B0A3-2E5F-4CDE-9BB5-043D661B3279}" srcOrd="0" destOrd="0" presId="urn:microsoft.com/office/officeart/2005/8/layout/radial1"/>
    <dgm:cxn modelId="{89A9FF31-0AFD-4955-9239-B358F473E5C1}" type="presParOf" srcId="{D75FD231-B5DA-458B-9B9F-500BD7DD9F47}" destId="{3051F98C-74B1-4A6F-9892-DA8E9B5A7306}" srcOrd="6" destOrd="0" presId="urn:microsoft.com/office/officeart/2005/8/layout/radial1"/>
    <dgm:cxn modelId="{C5DC214C-1264-48E2-B35F-2BFEBD8763EB}" type="presParOf" srcId="{D75FD231-B5DA-458B-9B9F-500BD7DD9F47}" destId="{68C2A299-A2D0-4903-96BB-726DADA3F11F}" srcOrd="7" destOrd="0" presId="urn:microsoft.com/office/officeart/2005/8/layout/radial1"/>
    <dgm:cxn modelId="{DCA0BD3E-9D44-4BB4-AA81-F45319A47AC3}" type="presParOf" srcId="{68C2A299-A2D0-4903-96BB-726DADA3F11F}" destId="{EBBDDA86-8FC0-4B01-AF17-0E3A88DFBBD6}" srcOrd="0" destOrd="0" presId="urn:microsoft.com/office/officeart/2005/8/layout/radial1"/>
    <dgm:cxn modelId="{6F26B377-7152-4507-8459-8C81297BAAB2}" type="presParOf" srcId="{D75FD231-B5DA-458B-9B9F-500BD7DD9F47}" destId="{98107884-2415-4216-972E-3750471020CB}" srcOrd="8" destOrd="0" presId="urn:microsoft.com/office/officeart/2005/8/layout/radial1"/>
    <dgm:cxn modelId="{07929A10-3977-4256-A219-8E450F82FBDA}" type="presParOf" srcId="{D75FD231-B5DA-458B-9B9F-500BD7DD9F47}" destId="{193A52DA-EA62-44CE-B861-943F3AEE52F1}" srcOrd="9" destOrd="0" presId="urn:microsoft.com/office/officeart/2005/8/layout/radial1"/>
    <dgm:cxn modelId="{784FFC56-8632-4C04-A3D7-3A1A07B43220}" type="presParOf" srcId="{193A52DA-EA62-44CE-B861-943F3AEE52F1}" destId="{9A99B5FA-08E0-478A-BB47-7362F5EA8B9C}" srcOrd="0" destOrd="0" presId="urn:microsoft.com/office/officeart/2005/8/layout/radial1"/>
    <dgm:cxn modelId="{BA68AE42-72BA-4282-8AED-BB29C6DCB77A}" type="presParOf" srcId="{D75FD231-B5DA-458B-9B9F-500BD7DD9F47}" destId="{25CD0D23-44DF-41BF-9A6A-2EF151FC4096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69B8B3-6558-4EDC-B0ED-7AACC03F483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409EAC-1508-44B8-A00B-8066313A1770}" type="pres">
      <dgm:prSet presAssocID="{1069B8B3-6558-4EDC-B0ED-7AACC03F483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3B149EA5-D7B4-4F43-9B2F-FBAB4EA3CB83}" type="presOf" srcId="{1069B8B3-6558-4EDC-B0ED-7AACC03F483A}" destId="{51409EAC-1508-44B8-A00B-8066313A1770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9C8514-2E11-4AE4-9901-21C7A36E4F33}">
      <dsp:nvSpPr>
        <dsp:cNvPr id="0" name=""/>
        <dsp:cNvSpPr/>
      </dsp:nvSpPr>
      <dsp:spPr>
        <a:xfrm>
          <a:off x="4463583" y="1888436"/>
          <a:ext cx="1814834" cy="1515392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1800" b="1" kern="1200" dirty="0">
              <a:solidFill>
                <a:schemeClr val="accent6">
                  <a:lumMod val="50000"/>
                </a:schemeClr>
              </a:solidFill>
            </a:rPr>
            <a:t>Əks göstərişlər və ehtiyatlılıq</a:t>
          </a:r>
          <a:endParaRPr lang="ru-RU" sz="18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4729359" y="2110360"/>
        <a:ext cx="1283282" cy="1071544"/>
      </dsp:txXfrm>
    </dsp:sp>
    <dsp:sp modelId="{34E56700-3AC1-454E-91C0-04A68EA90B6B}">
      <dsp:nvSpPr>
        <dsp:cNvPr id="0" name=""/>
        <dsp:cNvSpPr/>
      </dsp:nvSpPr>
      <dsp:spPr>
        <a:xfrm rot="16099668">
          <a:off x="5227056" y="1757755"/>
          <a:ext cx="236754" cy="25158"/>
        </a:xfrm>
        <a:custGeom>
          <a:avLst/>
          <a:gdLst/>
          <a:ahLst/>
          <a:cxnLst/>
          <a:rect l="0" t="0" r="0" b="0"/>
          <a:pathLst>
            <a:path>
              <a:moveTo>
                <a:pt x="0" y="12579"/>
              </a:moveTo>
              <a:lnTo>
                <a:pt x="236754" y="125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5339514" y="1764415"/>
        <a:ext cx="11837" cy="11837"/>
      </dsp:txXfrm>
    </dsp:sp>
    <dsp:sp modelId="{E0BA09D1-70FF-43E7-8257-4B7543DEF4AB}">
      <dsp:nvSpPr>
        <dsp:cNvPr id="0" name=""/>
        <dsp:cNvSpPr/>
      </dsp:nvSpPr>
      <dsp:spPr>
        <a:xfrm>
          <a:off x="3959364" y="136715"/>
          <a:ext cx="2720993" cy="1515392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000" kern="1200" dirty="0" smtClean="0"/>
            <a:t>Hiperkaliemiya</a:t>
          </a:r>
          <a:endParaRPr lang="az-Latn-AZ" sz="2000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000" kern="1200" dirty="0"/>
            <a:t>(zərdabda kalium </a:t>
          </a:r>
          <a:r>
            <a:rPr lang="az-Latn-AZ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&gt;5mEq/l)</a:t>
          </a:r>
          <a:endParaRPr lang="ru-RU" sz="2000" kern="1200" dirty="0"/>
        </a:p>
      </dsp:txBody>
      <dsp:txXfrm>
        <a:off x="4357844" y="358639"/>
        <a:ext cx="1924033" cy="1071544"/>
      </dsp:txXfrm>
    </dsp:sp>
    <dsp:sp modelId="{6501838E-BBFE-40B4-A65B-831E9E6B5D32}">
      <dsp:nvSpPr>
        <dsp:cNvPr id="0" name=""/>
        <dsp:cNvSpPr/>
      </dsp:nvSpPr>
      <dsp:spPr>
        <a:xfrm rot="21249432">
          <a:off x="6271136" y="2530741"/>
          <a:ext cx="209138" cy="25158"/>
        </a:xfrm>
        <a:custGeom>
          <a:avLst/>
          <a:gdLst/>
          <a:ahLst/>
          <a:cxnLst/>
          <a:rect l="0" t="0" r="0" b="0"/>
          <a:pathLst>
            <a:path>
              <a:moveTo>
                <a:pt x="0" y="12579"/>
              </a:moveTo>
              <a:lnTo>
                <a:pt x="209138" y="125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370477" y="2538091"/>
        <a:ext cx="10456" cy="10456"/>
      </dsp:txXfrm>
    </dsp:sp>
    <dsp:sp modelId="{03FE5D28-E5A5-40D6-9544-A7115DF753F9}">
      <dsp:nvSpPr>
        <dsp:cNvPr id="0" name=""/>
        <dsp:cNvSpPr/>
      </dsp:nvSpPr>
      <dsp:spPr>
        <a:xfrm>
          <a:off x="6464230" y="1653645"/>
          <a:ext cx="2402397" cy="1515392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000" b="1" kern="1200" dirty="0"/>
            <a:t>Ciddi renal disfunksiya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000" b="1" kern="1200" dirty="0"/>
            <a:t>Kreatinin </a:t>
          </a:r>
          <a:r>
            <a:rPr lang="az-Latn-AZ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&gt;2,5 mq/dl</a:t>
          </a:r>
          <a:endParaRPr lang="ru-RU" sz="2000" b="1" kern="1200" dirty="0"/>
        </a:p>
      </dsp:txBody>
      <dsp:txXfrm>
        <a:off x="6816053" y="1875569"/>
        <a:ext cx="1698751" cy="1071544"/>
      </dsp:txXfrm>
    </dsp:sp>
    <dsp:sp modelId="{A4ECD07E-5C12-48B7-B419-3C720B63ED06}">
      <dsp:nvSpPr>
        <dsp:cNvPr id="0" name=""/>
        <dsp:cNvSpPr/>
      </dsp:nvSpPr>
      <dsp:spPr>
        <a:xfrm rot="3240000">
          <a:off x="5778051" y="3406198"/>
          <a:ext cx="308616" cy="25158"/>
        </a:xfrm>
        <a:custGeom>
          <a:avLst/>
          <a:gdLst/>
          <a:ahLst/>
          <a:cxnLst/>
          <a:rect l="0" t="0" r="0" b="0"/>
          <a:pathLst>
            <a:path>
              <a:moveTo>
                <a:pt x="0" y="12579"/>
              </a:moveTo>
              <a:lnTo>
                <a:pt x="308616" y="125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924644" y="3411061"/>
        <a:ext cx="15430" cy="15430"/>
      </dsp:txXfrm>
    </dsp:sp>
    <dsp:sp modelId="{3051F98C-74B1-4A6F-9892-DA8E9B5A7306}">
      <dsp:nvSpPr>
        <dsp:cNvPr id="0" name=""/>
        <dsp:cNvSpPr/>
      </dsp:nvSpPr>
      <dsp:spPr>
        <a:xfrm>
          <a:off x="5214903" y="3484922"/>
          <a:ext cx="2632024" cy="1515392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000" b="1" kern="1200" dirty="0"/>
            <a:t>Yüksək kalium yükü olan az duzlü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000" b="1" kern="1200" dirty="0"/>
            <a:t>Vasitələr</a:t>
          </a:r>
          <a:endParaRPr lang="ru-RU" sz="2000" b="1" kern="1200" dirty="0"/>
        </a:p>
      </dsp:txBody>
      <dsp:txXfrm>
        <a:off x="5600354" y="3706846"/>
        <a:ext cx="1861122" cy="1071544"/>
      </dsp:txXfrm>
    </dsp:sp>
    <dsp:sp modelId="{68C2A299-A2D0-4903-96BB-726DADA3F11F}">
      <dsp:nvSpPr>
        <dsp:cNvPr id="0" name=""/>
        <dsp:cNvSpPr/>
      </dsp:nvSpPr>
      <dsp:spPr>
        <a:xfrm rot="8206985">
          <a:off x="4477516" y="3315078"/>
          <a:ext cx="336327" cy="25158"/>
        </a:xfrm>
        <a:custGeom>
          <a:avLst/>
          <a:gdLst/>
          <a:ahLst/>
          <a:cxnLst/>
          <a:rect l="0" t="0" r="0" b="0"/>
          <a:pathLst>
            <a:path>
              <a:moveTo>
                <a:pt x="0" y="12579"/>
              </a:moveTo>
              <a:lnTo>
                <a:pt x="336327" y="125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637271" y="3319249"/>
        <a:ext cx="16816" cy="16816"/>
      </dsp:txXfrm>
    </dsp:sp>
    <dsp:sp modelId="{98107884-2415-4216-972E-3750471020CB}">
      <dsp:nvSpPr>
        <dsp:cNvPr id="0" name=""/>
        <dsp:cNvSpPr/>
      </dsp:nvSpPr>
      <dsp:spPr>
        <a:xfrm>
          <a:off x="2376676" y="3240310"/>
          <a:ext cx="2663075" cy="1936414"/>
        </a:xfrm>
        <a:prstGeom prst="ellipse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000" b="1" kern="1200" dirty="0"/>
            <a:t>Dərman qarşılıqlı təsiri (QSİƏD və digər </a:t>
          </a:r>
          <a:r>
            <a:rPr lang="az-Latn-AZ" sz="2000" b="1" kern="1200" dirty="0" smtClean="0"/>
            <a:t>nefrotoksik </a:t>
          </a:r>
          <a:r>
            <a:rPr lang="az-Latn-AZ" sz="2000" b="1" kern="1200" dirty="0"/>
            <a:t>dərmanlar</a:t>
          </a:r>
          <a:endParaRPr lang="ru-RU" sz="2000" b="1" kern="1200" dirty="0"/>
        </a:p>
      </dsp:txBody>
      <dsp:txXfrm>
        <a:off x="2766674" y="3523891"/>
        <a:ext cx="1883079" cy="1369252"/>
      </dsp:txXfrm>
    </dsp:sp>
    <dsp:sp modelId="{193A52DA-EA62-44CE-B861-943F3AEE52F1}">
      <dsp:nvSpPr>
        <dsp:cNvPr id="0" name=""/>
        <dsp:cNvSpPr/>
      </dsp:nvSpPr>
      <dsp:spPr>
        <a:xfrm rot="11254745">
          <a:off x="3916529" y="2477335"/>
          <a:ext cx="560809" cy="25158"/>
        </a:xfrm>
        <a:custGeom>
          <a:avLst/>
          <a:gdLst/>
          <a:ahLst/>
          <a:cxnLst/>
          <a:rect l="0" t="0" r="0" b="0"/>
          <a:pathLst>
            <a:path>
              <a:moveTo>
                <a:pt x="0" y="12579"/>
              </a:moveTo>
              <a:lnTo>
                <a:pt x="560809" y="125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182914" y="2475894"/>
        <a:ext cx="28040" cy="28040"/>
      </dsp:txXfrm>
    </dsp:sp>
    <dsp:sp modelId="{25CD0D23-44DF-41BF-9A6A-2EF151FC4096}">
      <dsp:nvSpPr>
        <dsp:cNvPr id="0" name=""/>
        <dsp:cNvSpPr/>
      </dsp:nvSpPr>
      <dsp:spPr>
        <a:xfrm>
          <a:off x="1736908" y="1551397"/>
          <a:ext cx="2202092" cy="1515392"/>
        </a:xfrm>
        <a:prstGeom prst="ellipse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000" b="1" kern="1200" dirty="0"/>
            <a:t>Adisson xəstəliyi</a:t>
          </a:r>
          <a:endParaRPr lang="ru-RU" sz="2000" b="1" kern="1200" dirty="0"/>
        </a:p>
      </dsp:txBody>
      <dsp:txXfrm>
        <a:off x="2059397" y="1773321"/>
        <a:ext cx="1557114" cy="10715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09001-D3E8-4CE8-9082-3A0F6BDAD281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0748E-5978-4CD4-A165-DC295E2D0C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91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EF860-2358-4592-89FF-20D30206E24F}" type="slidenum">
              <a:rPr kumimoji="0" lang="en-US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5716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23913" y="1006475"/>
            <a:ext cx="6124575" cy="3446463"/>
          </a:xfrm>
          <a:prstGeom prst="rect">
            <a:avLst/>
          </a:prstGeom>
        </p:spPr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1185120" y="4787640"/>
            <a:ext cx="5407560" cy="4816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  <a:p>
            <a:r>
              <a:rPr lang="en-US" sz="2000" b="0" strike="noStrike" spc="-1">
                <a:latin typeface="Arial"/>
              </a:rPr>
              <a:t>IF THIS IMAGE HAS BEEN PROVIDED BY OR IS OWNED BY A THIRD PARTY, AS INDICATED IN THE CAPTION LINE, THEN FURTHER PERMISSION MAY BE NEEDED BEFORE ANY FURTHER USE. PLEASE CONTACT WILEY'S PERMISSIONS DEPARTMENT ON PERMISSIONS@WILEY.COM OR USE THE RIGHTSLINK SERVICE BY CLICKING ON THE 'REQUEST PERMISSIONS' LINK ACCOMPANYING THIS ARTICLE. WILEY OR AUTHOR OWNED IMAGES MAY BE USED FOR NON-COMMERCIAL PURPOSES, SUBJECT TO PROPER CITATION OF THE ARTICLE, AUTHOR, AND PUBLISHER. </a:t>
            </a:r>
          </a:p>
        </p:txBody>
      </p:sp>
    </p:spTree>
    <p:extLst>
      <p:ext uri="{BB962C8B-B14F-4D97-AF65-F5344CB8AC3E}">
        <p14:creationId xmlns:p14="http://schemas.microsoft.com/office/powerpoint/2010/main" val="4040240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76930" indent="-76930">
              <a:lnSpc>
                <a:spcPct val="93000"/>
              </a:lnSpc>
              <a:spcBef>
                <a:spcPct val="0"/>
              </a:spcBef>
              <a:buSzPct val="45000"/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</a:tabLst>
            </a:pPr>
            <a:r>
              <a:rPr lang="en-GB" dirty="0">
                <a:latin typeface="Arial" charset="0"/>
                <a:cs typeface="msgothic" charset="0"/>
              </a:rPr>
              <a:t>Geographic Disparities in the TOPCAT Trial’s Results for the Primary Endpoint (Cardiovascular Death and Heart Failure Hospitalization) Kaplan-Meier cumulative frequency of cardiovascular death and heart failure hospitalization in the TOPCAT (Treatment of Preserved Cardiac Function Heart Failure With an </a:t>
            </a:r>
            <a:r>
              <a:rPr lang="en-GB" dirty="0" err="1">
                <a:latin typeface="Arial" charset="0"/>
                <a:cs typeface="msgothic" charset="0"/>
              </a:rPr>
              <a:t>Aldosterone</a:t>
            </a:r>
            <a:r>
              <a:rPr lang="en-GB" dirty="0">
                <a:latin typeface="Arial" charset="0"/>
                <a:cs typeface="msgothic" charset="0"/>
              </a:rPr>
              <a:t> Antagonist) trial of </a:t>
            </a:r>
            <a:r>
              <a:rPr lang="en-GB" dirty="0" err="1">
                <a:latin typeface="Arial" charset="0"/>
                <a:cs typeface="msgothic" charset="0"/>
              </a:rPr>
              <a:t>spironolactone</a:t>
            </a:r>
            <a:r>
              <a:rPr lang="en-GB" dirty="0">
                <a:latin typeface="Arial" charset="0"/>
                <a:cs typeface="msgothic" charset="0"/>
              </a:rPr>
              <a:t> versus placebo by the Americas </a:t>
            </a:r>
            <a:r>
              <a:rPr lang="en-GB" sz="1300" b="1" dirty="0">
                <a:latin typeface="Arial" charset="0"/>
                <a:cs typeface="msgothic" charset="0"/>
              </a:rPr>
              <a:t>(solid lines)</a:t>
            </a:r>
            <a:r>
              <a:rPr lang="en-GB" dirty="0">
                <a:latin typeface="Arial" charset="0"/>
                <a:cs typeface="msgothic" charset="0"/>
              </a:rPr>
              <a:t> and Russia and the Republic of Georgia </a:t>
            </a:r>
            <a:r>
              <a:rPr lang="en-GB" sz="1300" b="1" dirty="0">
                <a:latin typeface="Arial" charset="0"/>
                <a:cs typeface="msgothic" charset="0"/>
              </a:rPr>
              <a:t>(dashed lines)</a:t>
            </a:r>
            <a:r>
              <a:rPr lang="en-GB" dirty="0">
                <a:latin typeface="Arial" charset="0"/>
                <a:cs typeface="msgothic" charset="0"/>
              </a:rPr>
              <a:t>. Reprinted with permission from </a:t>
            </a:r>
            <a:r>
              <a:rPr lang="en-GB" dirty="0" err="1">
                <a:latin typeface="Arial" charset="0"/>
                <a:cs typeface="msgothic" charset="0"/>
              </a:rPr>
              <a:t>Pfeffer</a:t>
            </a:r>
            <a:r>
              <a:rPr lang="en-GB" dirty="0">
                <a:latin typeface="Arial" charset="0"/>
                <a:cs typeface="msgothic" charset="0"/>
              </a:rPr>
              <a:t> et al. (13). HR = hazard ratio.</a:t>
            </a:r>
          </a:p>
        </p:txBody>
      </p:sp>
    </p:spTree>
    <p:extLst>
      <p:ext uri="{BB962C8B-B14F-4D97-AF65-F5344CB8AC3E}">
        <p14:creationId xmlns:p14="http://schemas.microsoft.com/office/powerpoint/2010/main" val="2160222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Effects of spironolactone and </a:t>
            </a:r>
            <a:r>
              <a:rPr lang="en-US" dirty="0" err="1"/>
              <a:t>eplerenone</a:t>
            </a:r>
            <a:r>
              <a:rPr lang="en-US" dirty="0"/>
              <a:t> on cell viability and caspase activation. (A) Cell viability. (B) Western blot of the activity of the caspases and (C-E) densitometry analysis for each caspase. Results are shown as mean ± standard deviation of 5 independent experiments. Control (C); </a:t>
            </a:r>
            <a:r>
              <a:rPr lang="en-US" dirty="0" err="1"/>
              <a:t>eplerenone</a:t>
            </a:r>
            <a:r>
              <a:rPr lang="en-US" dirty="0"/>
              <a:t> (E); </a:t>
            </a:r>
            <a:r>
              <a:rPr lang="en-US" dirty="0" err="1"/>
              <a:t>flutamide</a:t>
            </a:r>
            <a:r>
              <a:rPr lang="en-US" dirty="0"/>
              <a:t> (F), sorbitol (S), spironolactone (</a:t>
            </a:r>
            <a:r>
              <a:rPr lang="en-US" dirty="0" err="1"/>
              <a:t>Sp</a:t>
            </a:r>
            <a:r>
              <a:rPr lang="en-US" dirty="0"/>
              <a:t>); testosterone (T)..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0748E-5978-4CD4-A165-DC295E2D0C39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504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z-Cyrl-A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81687-657B-411F-9C96-DBCF1A614B6C}" type="slidenum">
              <a:rPr lang="az-Cyrl-AZ" smtClean="0">
                <a:solidFill>
                  <a:prstClr val="black"/>
                </a:solidFill>
              </a:rPr>
              <a:pPr/>
              <a:t>78</a:t>
            </a:fld>
            <a:endParaRPr lang="az-Cyrl-A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694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z-Cyrl-A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81687-657B-411F-9C96-DBCF1A614B6C}" type="slidenum">
              <a:rPr lang="az-Cyrl-AZ" smtClean="0">
                <a:solidFill>
                  <a:prstClr val="black"/>
                </a:solidFill>
              </a:rPr>
              <a:pPr/>
              <a:t>79</a:t>
            </a:fld>
            <a:endParaRPr lang="az-Cyrl-A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170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z-Latn-AZ" dirty="0"/>
              <a:t>Ürək çatışmazlığında dolayı yolla ikincili hiperaldosteronizm əmələ gəlir. </a:t>
            </a:r>
            <a:endParaRPr lang="az-Cyrl-A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81687-657B-411F-9C96-DBCF1A614B6C}" type="slidenum">
              <a:rPr kumimoji="0" lang="az-Cyrl-A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az-Cyrl-A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74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23913" y="1006475"/>
            <a:ext cx="6124575" cy="3446463"/>
          </a:xfrm>
          <a:prstGeom prst="rect">
            <a:avLst/>
          </a:prstGeom>
        </p:spPr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1185120" y="4787640"/>
            <a:ext cx="5407560" cy="4816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  <a:p>
            <a:r>
              <a:rPr lang="en-US" sz="2000" b="0" strike="noStrike" spc="-1">
                <a:latin typeface="Arial"/>
              </a:rPr>
              <a:t>IF THIS IMAGE HAS BEEN PROVIDED BY OR IS OWNED BY A THIRD PARTY, AS INDICATED IN THE CAPTION LINE, THEN FURTHER PERMISSION MAY BE NEEDED BEFORE ANY FURTHER USE. PLEASE CONTACT WILEY'S PERMISSIONS DEPARTMENT ON PERMISSIONS@WILEY.COM OR USE THE RIGHTSLINK SERVICE BY CLICKING ON THE 'REQUEST PERMISSIONS' LINK ACCOMPANYING THIS ARTICLE. WILEY OR AUTHOR OWNED IMAGES MAY BE USED FOR NON-COMMERCIAL PURPOSES, SUBJECT TO PROPER CITATION OF THE ARTICLE, AUTHOR, AND PUBLISHER. </a:t>
            </a:r>
          </a:p>
        </p:txBody>
      </p:sp>
    </p:spTree>
    <p:extLst>
      <p:ext uri="{BB962C8B-B14F-4D97-AF65-F5344CB8AC3E}">
        <p14:creationId xmlns:p14="http://schemas.microsoft.com/office/powerpoint/2010/main" val="2518147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23913" y="1006475"/>
            <a:ext cx="6124575" cy="3446463"/>
          </a:xfrm>
          <a:prstGeom prst="rect">
            <a:avLst/>
          </a:prstGeom>
        </p:spPr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1185120" y="4787640"/>
            <a:ext cx="5407560" cy="4816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  <a:p>
            <a:r>
              <a:rPr lang="en-US" sz="2000" b="0" strike="noStrike" spc="-1">
                <a:latin typeface="Arial"/>
              </a:rPr>
              <a:t>IF THIS IMAGE HAS BEEN PROVIDED BY OR IS OWNED BY A THIRD PARTY, AS INDICATED IN THE CAPTION LINE, THEN FURTHER PERMISSION MAY BE NEEDED BEFORE ANY FURTHER USE. PLEASE CONTACT WILEY'S PERMISSIONS DEPARTMENT ON PERMISSIONS@WILEY.COM OR USE THE RIGHTSLINK SERVICE BY CLICKING ON THE 'REQUEST PERMISSIONS' LINK ACCOMPANYING THIS ARTICLE. WILEY OR AUTHOR OWNED IMAGES MAY BE USED FOR NON-COMMERCIAL PURPOSES, SUBJECT TO PROPER CITATION OF THE ARTICLE, AUTHOR, AND PUBLISHER. </a:t>
            </a:r>
          </a:p>
        </p:txBody>
      </p:sp>
    </p:spTree>
    <p:extLst>
      <p:ext uri="{BB962C8B-B14F-4D97-AF65-F5344CB8AC3E}">
        <p14:creationId xmlns:p14="http://schemas.microsoft.com/office/powerpoint/2010/main" val="2660958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7B6264-F436-46F8-ACC6-2E107F0C510E}" type="slidenum">
              <a:rPr kumimoji="0" lang="en-GB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65230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549184-6D11-4BD9-99D7-B05C789AD18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189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FF6990-6B7E-4434-AFB9-B5AC04AF929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6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61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50" y="4343704"/>
            <a:ext cx="5028503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251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BD2CBA-8A13-4749-AAED-ABFEC0327B9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5763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0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9976" y="4354286"/>
            <a:ext cx="5018049" cy="413657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258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4EAB93-AE59-441D-B969-F8DEFE0E0C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5763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7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9976" y="4354286"/>
            <a:ext cx="5018049" cy="413657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001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B2E448-FD8F-4A4C-80EC-7AE04EAC34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5763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9976" y="4354286"/>
            <a:ext cx="5018049" cy="413657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012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23913" y="1006475"/>
            <a:ext cx="6124575" cy="3446463"/>
          </a:xfrm>
          <a:prstGeom prst="rect">
            <a:avLst/>
          </a:prstGeom>
        </p:spPr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1185120" y="4787640"/>
            <a:ext cx="5407560" cy="48168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  <a:p>
            <a:r>
              <a:rPr lang="en-US" sz="2000" b="0" strike="noStrike" spc="-1">
                <a:latin typeface="Arial"/>
              </a:rPr>
              <a:t>IF THIS IMAGE HAS BEEN PROVIDED BY OR IS OWNED BY A THIRD PARTY, AS INDICATED IN THE CAPTION LINE, THEN FURTHER PERMISSION MAY BE NEEDED BEFORE ANY FURTHER USE. PLEASE CONTACT WILEY'S PERMISSIONS DEPARTMENT ON PERMISSIONS@WILEY.COM OR USE THE RIGHTSLINK SERVICE BY CLICKING ON THE 'REQUEST PERMISSIONS' LINK ACCOMPANYING THIS ARTICLE. WILEY OR AUTHOR OWNED IMAGES MAY BE USED FOR NON-COMMERCIAL PURPOSES, SUBJECT TO PROPER CITATION OF THE ARTICLE, AUTHOR, AND PUBLISHER. </a:t>
            </a:r>
          </a:p>
        </p:txBody>
      </p:sp>
    </p:spTree>
    <p:extLst>
      <p:ext uri="{BB962C8B-B14F-4D97-AF65-F5344CB8AC3E}">
        <p14:creationId xmlns:p14="http://schemas.microsoft.com/office/powerpoint/2010/main" val="2497113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470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8318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5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7160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31952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02944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960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6"/>
          <p:cNvSpPr>
            <a:spLocks noGrp="1"/>
          </p:cNvSpPr>
          <p:nvPr>
            <p:ph type="body"/>
          </p:nvPr>
        </p:nvSpPr>
        <p:spPr>
          <a:xfrm>
            <a:off x="431952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7"/>
          <p:cNvSpPr>
            <a:spLocks noGrp="1"/>
          </p:cNvSpPr>
          <p:nvPr>
            <p:ph type="body"/>
          </p:nvPr>
        </p:nvSpPr>
        <p:spPr>
          <a:xfrm>
            <a:off x="802944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7087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2A01F-3D6C-4FAB-9758-E846FAFB1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87D9F1-31E7-4566-8EC4-1DCEA1B89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02213-8EFC-4D37-9FCD-057333F3C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10/12/2022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473D6-2049-4596-9DEB-E3689CCB5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DC335-E0A8-482B-A137-2C771363A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547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93738-2C89-44B0-B9B4-21E90C57B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FDD81-3F55-49BB-A023-BBF12CF92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00A2E-FE49-4246-8FA4-66392B420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10/12/2022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B36C5-7F19-4D5C-8FF8-B66C128D9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96267-2327-4ACA-9242-81CC867F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047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65B3B-805D-42CD-868D-E5113A061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1C620E-F6CD-4A6E-BB47-D08D98DA7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68A1F-60BD-4FA1-B3C3-4169982C8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10/12/2022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6FF8D-39D7-4BB4-86C3-A5B9A0684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2D8AB-C7D8-4E21-BB5E-EC45E21C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808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9627E-C18B-48FF-B5D1-1935A1E77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4C343-0F58-43C4-B359-970E53D88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43775A-A0BA-4F80-8A14-27B94A4FF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D7DF57-B138-4C2C-9202-1DFA558B1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10/12/2022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2EBE1-6020-42E4-B5EF-03E5D744F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F83FF-A9EA-46AD-841B-A5C6F820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702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06E9E-B095-4760-B463-74700CDC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33B29-D878-4042-B278-B444040F3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7FA9D-A6E0-4F4B-9E4F-E941AE9F0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511544-CFB0-4C57-B52C-D3FE045982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BE0763-AD7C-4912-BA3E-2D5BA81C8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23CA29-024E-433C-8C22-E975E4D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10/12/2022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8DEF3C-2874-4F7E-9BFD-73268C852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50D278-E047-4BB9-8D7A-843390D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801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5A81B-7328-4F62-A7E0-F6EAAFE9C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04EAE6-DCE6-4610-9031-FAEB77E92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10/12/2022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67E12B-B2C9-4AAC-8C65-06B5D802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4CFC64-E3E0-4FEC-A429-1D38DFFC5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692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2D9CBB-C7E3-4171-ADC7-F9E87A38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10/12/2022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45B8CB-B608-41D0-9DD7-0AF41917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BD550-5A24-48B4-A774-CDFB10F82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647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843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8E634-C805-45EA-BDDA-AE82A91C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8D344-C812-4AAF-B9EC-9EF56E86B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BA9E85-C129-4785-8418-74E29F3EDD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236B2F-7F7D-4C9E-AD2C-EC63850D8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10/12/2022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A97E4-27DC-4E2F-AFA3-6C8F1B1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AEAF8-5BDE-4357-8B2F-33380344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735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038B6-08AD-4B73-89C8-D8780E6BD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62624D-A7E2-453E-B629-CA6BEC1EAB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D42FE5-56B6-47B8-94D8-5A3D1B73C0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7463F-2051-4729-9551-62539FD57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10/12/2022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8B953-891E-44F0-B9B9-278798DA3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A91E0-F4DE-4AB4-8661-185BD17D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848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F8E9-FEB2-4BAF-8656-B08066B18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0354C7-FBBB-4B79-851E-6656E7D95A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62646-1117-4456-87DF-EC2FA2992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10/12/2022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2102B-1339-48BC-A15E-4341840A0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5D7C-26EC-4160-B395-1FC34531E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2715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A60BB0-CA9C-42F9-AC89-9B361DB7B8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3796FD-B010-4E4B-B808-F822C65FD7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DFC68-059D-4A4B-9396-625B1DB65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1B96-4DA6-4B97-B6C8-A41957D89125}" type="datetimeFigureOut">
              <a:rPr lang="en-GB" smtClean="0"/>
              <a:t>10/12/2022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9F3D5-7A65-40B7-BEDD-7756D2CCC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1EBD4-ED8D-40FB-A6D5-0939DEABA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1136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6ACA4-67CC-4E70-B5F2-49B9068C0A6C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8296-8287-4945-8E18-273DBE963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707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6ACA4-67CC-4E70-B5F2-49B9068C0A6C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8296-8287-4945-8E18-273DBE963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1593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6ACA4-67CC-4E70-B5F2-49B9068C0A6C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8296-8287-4945-8E18-273DBE963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878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6ACA4-67CC-4E70-B5F2-49B9068C0A6C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8296-8287-4945-8E18-273DBE963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7355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6ACA4-67CC-4E70-B5F2-49B9068C0A6C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8296-8287-4945-8E18-273DBE963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6162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6ACA4-67CC-4E70-B5F2-49B9068C0A6C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8296-8287-4945-8E18-273DBE963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604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16748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6ACA4-67CC-4E70-B5F2-49B9068C0A6C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8296-8287-4945-8E18-273DBE963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889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6ACA4-67CC-4E70-B5F2-49B9068C0A6C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8296-8287-4945-8E18-273DBE963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0455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6ACA4-67CC-4E70-B5F2-49B9068C0A6C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8296-8287-4945-8E18-273DBE963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462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6ACA4-67CC-4E70-B5F2-49B9068C0A6C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8296-8287-4945-8E18-273DBE963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471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6ACA4-67CC-4E70-B5F2-49B9068C0A6C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8296-8287-4945-8E18-273DBE963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2729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AE116-A802-4936-BD2A-8C2195B635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94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659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2414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subTitle"/>
          </p:nvPr>
        </p:nvSpPr>
        <p:spPr>
          <a:xfrm>
            <a:off x="609600" y="273600"/>
            <a:ext cx="1097232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1321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0758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8169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7404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023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DB963B-6C59-473F-BA1C-BCE07589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ACA93-B12B-44F4-A6D9-62929E149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5ED53-29D0-4309-B543-62CAC3E61C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E1B96-4DA6-4B97-B6C8-A41957D89125}" type="datetimeFigureOut">
              <a:rPr lang="en-GB" smtClean="0"/>
              <a:t>10/12/2022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FE29A-7CA6-4BBA-ACA7-9BB6EFD39D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D1890-A47D-4BA6-8012-4ABC0B2B14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EDE07-5D40-478B-B031-46C0E6F43C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7063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6ACA4-67CC-4E70-B5F2-49B9068C0A6C}" type="datetimeFigureOut">
              <a:rPr lang="ru-RU" smtClean="0"/>
              <a:pPr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88296-8287-4945-8E18-273DBE963B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760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medscape.org/viewarticle/466090_3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2.emf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44.emf"/><Relationship Id="rId4" Type="http://schemas.openxmlformats.org/officeDocument/2006/relationships/oleObject" Target="../embeddings/oleObject3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5.emf"/><Relationship Id="rId4" Type="http://schemas.openxmlformats.org/officeDocument/2006/relationships/oleObject" Target="../embeddings/oleObject4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slideshare.net/alizotte/aha-emphasishf-tria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alizotte/aha-emphasishf-trial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slideshare.net/alizotte/aha-emphasishf-trial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3.png"/><Relationship Id="rId4" Type="http://schemas.openxmlformats.org/officeDocument/2006/relationships/image" Target="../media/image7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A6BD53-C0DE-6142-3039-DBACACEA3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40164"/>
            <a:ext cx="3587262" cy="2017835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A53832CE-8BC7-F7CB-6101-7394104DC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08" y="0"/>
            <a:ext cx="12253180" cy="689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39105B-75A4-1FF0-17EA-B568FF43E8F9}"/>
              </a:ext>
            </a:extLst>
          </p:cNvPr>
          <p:cNvSpPr txBox="1">
            <a:spLocks/>
          </p:cNvSpPr>
          <p:nvPr/>
        </p:nvSpPr>
        <p:spPr>
          <a:xfrm>
            <a:off x="1720553" y="1533525"/>
            <a:ext cx="9457346" cy="14493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Epl</a:t>
            </a:r>
            <a:r>
              <a:rPr lang="az-Latn-AZ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renon</a:t>
            </a:r>
            <a:r>
              <a:rPr lang="az-Latn-AZ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z-Latn-AZ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ürək  </a:t>
            </a:r>
            <a:r>
              <a:rPr lang="az-Latn-AZ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çatışmazlığının </a:t>
            </a:r>
            <a:r>
              <a:rPr lang="az-Latn-AZ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müalicəsində uğurlu vasitə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720553" y="4391564"/>
            <a:ext cx="9363342" cy="16557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Ə.Əliyev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adına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ADHTİ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T.e.d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Prof. FESC, İ.İ. Mustafayev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BAKI, 11.12.2022</a:t>
            </a:r>
            <a:r>
              <a:rPr kumimoji="0" lang="az-Latn-AZ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az-Latn-AZ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AKC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kongressi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3772" y="104242"/>
            <a:ext cx="3048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26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05854" y="484188"/>
            <a:ext cx="10371746" cy="84296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az-Latn-AZ" sz="3200" b="1" dirty="0" err="1">
                <a:solidFill>
                  <a:schemeClr val="accent2">
                    <a:lumMod val="75000"/>
                  </a:schemeClr>
                </a:solidFill>
              </a:rPr>
              <a:t>Aldosteronun</a:t>
            </a:r>
            <a:r>
              <a:rPr lang="az-Latn-AZ" sz="3200" b="1" dirty="0">
                <a:solidFill>
                  <a:schemeClr val="accent2">
                    <a:lumMod val="75000"/>
                  </a:schemeClr>
                </a:solidFill>
              </a:rPr>
              <a:t> KV </a:t>
            </a:r>
            <a:r>
              <a:rPr lang="az-Latn-AZ" sz="3200" b="1" dirty="0" err="1">
                <a:solidFill>
                  <a:schemeClr val="accent2">
                    <a:lumMod val="75000"/>
                  </a:schemeClr>
                </a:solidFill>
              </a:rPr>
              <a:t>xəstəliklərdə</a:t>
            </a:r>
            <a:r>
              <a:rPr lang="az-Latn-AZ" sz="3200" b="1" dirty="0">
                <a:solidFill>
                  <a:schemeClr val="accent2">
                    <a:lumMod val="75000"/>
                  </a:schemeClr>
                </a:solidFill>
              </a:rPr>
              <a:t> rolu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0114" name="Picture 2" descr="Slide 3. Aldosterone Correlates With Increased Mortality in Heart Fail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3224" y="1739154"/>
            <a:ext cx="4984376" cy="4580964"/>
          </a:xfrm>
          <a:prstGeom prst="rect">
            <a:avLst/>
          </a:prstGeom>
          <a:noFill/>
        </p:spPr>
      </p:pic>
      <p:pic>
        <p:nvPicPr>
          <p:cNvPr id="5" name="Picture 2" descr="Slide 4. The Role of Aldosterone in Cardiovascular Disea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3717" y="1748118"/>
            <a:ext cx="5226423" cy="4580964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4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Объект 3">
            <a:extLst>
              <a:ext uri="{FF2B5EF4-FFF2-40B4-BE49-F238E27FC236}">
                <a16:creationId xmlns:a16="http://schemas.microsoft.com/office/drawing/2014/main" id="{70076D4E-3415-43C8-9A15-C61F1A0376C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"/>
          <a:stretch/>
        </p:blipFill>
        <p:spPr>
          <a:xfrm>
            <a:off x="205099" y="581113"/>
            <a:ext cx="7718425" cy="59809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57072" y="2484582"/>
            <a:ext cx="39224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ÜÇ olan </a:t>
            </a:r>
            <a:r>
              <a:rPr kumimoji="0" lang="az-Latn-AZ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pasieyentlərin </a:t>
            </a:r>
            <a:r>
              <a:rPr kumimoji="0" lang="az-Latn-AZ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fenotipləri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25966" y="162370"/>
            <a:ext cx="1965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Latn-AZ" sz="2400" b="1" dirty="0">
                <a:solidFill>
                  <a:srgbClr val="0070C0"/>
                </a:solidFill>
              </a:rPr>
              <a:t>AFaÜÇ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3829" y="136828"/>
            <a:ext cx="1965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Latn-AZ" sz="2400" b="1" dirty="0">
                <a:solidFill>
                  <a:srgbClr val="0070C0"/>
                </a:solidFill>
              </a:rPr>
              <a:t>AFsÜÇ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46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https://e-jcpp.org/ArticleImage/9985CPP/cpp-2-113-g002-l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144" y="1210447"/>
            <a:ext cx="9374737" cy="523768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31193" y="386666"/>
            <a:ext cx="10058400" cy="96996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az-Latn-AZ" b="1" dirty="0">
                <a:solidFill>
                  <a:schemeClr val="accent2">
                    <a:lumMod val="75000"/>
                  </a:schemeClr>
                </a:solidFill>
              </a:rPr>
              <a:t>AFaÜÇ müalicənin paradiqmi 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7742" y="6511307"/>
            <a:ext cx="11506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Eui-Soon Kim et al.,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Cardiovasc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Pharmacother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2020 Oct;2(4):113-133.</a:t>
            </a:r>
            <a:r>
              <a:rPr kumimoji="0" lang="az-Latn-AZ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https://doi.org/10.36011/cpp.2020.2.e17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9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86669" y="364250"/>
            <a:ext cx="10058400" cy="144938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az-Latn-AZ" sz="4000" b="1" dirty="0">
                <a:solidFill>
                  <a:schemeClr val="accent2">
                    <a:lumMod val="75000"/>
                  </a:schemeClr>
                </a:solidFill>
              </a:rPr>
              <a:t>Mineralokortikoid reseptorları blokatorları AFaÜÇ </a:t>
            </a:r>
            <a:r>
              <a:rPr lang="az-Latn-AZ" sz="4000" b="1" dirty="0" smtClean="0">
                <a:solidFill>
                  <a:schemeClr val="accent2">
                    <a:lumMod val="75000"/>
                  </a:schemeClr>
                </a:solidFill>
              </a:rPr>
              <a:t>müalicəsində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80" y="2246679"/>
            <a:ext cx="7921263" cy="3923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602" y="2246679"/>
            <a:ext cx="5699511" cy="3923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3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Slide 10. Eplerenone Reduces Myocardial Remodeling and Wall Stress in Dogs With CH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7897" y="307818"/>
            <a:ext cx="9370337" cy="602960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85179" y="434567"/>
            <a:ext cx="9071573" cy="1077218"/>
          </a:xfrm>
          <a:prstGeom prst="rect">
            <a:avLst/>
          </a:prstGeom>
          <a:solidFill>
            <a:srgbClr val="3333CC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Eplerenonon DÜÇ olan itlərdə miokardial </a:t>
            </a:r>
            <a:r>
              <a:rPr kumimoji="0" lang="az-Latn-AZ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remodelləşməni </a:t>
            </a:r>
            <a:r>
              <a:rPr kumimoji="0" lang="az-Latn-AZ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və divar gərginliyini azaldır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4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Slide 11. Eplerenone Reduces Myocardial and Interstitial Remodeling in Dogs With CH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513" y="1204111"/>
            <a:ext cx="5205742" cy="5142368"/>
          </a:xfrm>
          <a:prstGeom prst="rect">
            <a:avLst/>
          </a:prstGeom>
          <a:noFill/>
        </p:spPr>
      </p:pic>
      <p:pic>
        <p:nvPicPr>
          <p:cNvPr id="96260" name="Picture 4" descr="Slide 12. Eplerenone Prevents the Deterioration of Myocardial Function in Dogs With CH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1213" y="1294647"/>
            <a:ext cx="5468292" cy="505183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8063" y="1303700"/>
            <a:ext cx="4861711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Eplerenon </a:t>
            </a: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DÜÇ olan itlərdə miokardial və interstisial </a:t>
            </a:r>
            <a:r>
              <a:rPr kumimoji="0" lang="az-Latn-AZ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remodelləşməni </a:t>
            </a: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azaldır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7891" y="1374618"/>
            <a:ext cx="4918085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Eplerenonon DÜÇ olan itlərdə miokardial funksiyanın pisləşməsinin qarşısını alır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9737" y="157784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5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13C8CD-EA6B-4C03-85AC-B7F269F2F6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3600" y="287338"/>
            <a:ext cx="10058400" cy="14493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Recent Positive Trials in Patients With HF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07AAB-5653-4617-82F1-603D6287979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1692" y="266474"/>
            <a:ext cx="998736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Son illərdə ÜÇ olan pasiyentlərin müalicəsində pozitiv nəticələr alınan tədqiqatlar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7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CDB09CF3-7597-475D-BB78-79AE8AF813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6"/>
            <a:ext cx="1219041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32992" y="805041"/>
            <a:ext cx="3514381" cy="255454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z-Latn-AZ" sz="3200" b="1" dirty="0" smtClean="0"/>
              <a:t>A</a:t>
            </a:r>
            <a:r>
              <a:rPr lang="az-Latn-AZ" sz="3200" b="1" dirty="0" smtClean="0">
                <a:solidFill>
                  <a:srgbClr val="C00000"/>
                </a:solidFill>
              </a:rPr>
              <a:t>AFaÜÇ müalicəsidə Sinif </a:t>
            </a:r>
            <a:r>
              <a:rPr lang="en-US" sz="3200" b="1" dirty="0" smtClean="0">
                <a:solidFill>
                  <a:srgbClr val="C00000"/>
                </a:solidFill>
              </a:rPr>
              <a:t>I</a:t>
            </a:r>
            <a:r>
              <a:rPr lang="az-Latn-AZ" sz="3200" b="1" dirty="0" smtClean="0">
                <a:solidFill>
                  <a:srgbClr val="C00000"/>
                </a:solidFill>
              </a:rPr>
              <a:t> göstəriş olan müalicələnin alqoritmi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61190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E2DF0E1B-88E2-4B01-8CD1-2A37D38E39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484742" y="3126036"/>
            <a:ext cx="10587209" cy="7821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484742" y="2119357"/>
            <a:ext cx="9120732" cy="827217"/>
          </a:xfrm>
          <a:prstGeom prst="wedgeRoundRectCallout">
            <a:avLst>
              <a:gd name="adj1" fmla="val -20674"/>
              <a:gd name="adj2" fmla="val 64698"/>
              <a:gd name="adj3" fmla="val 1666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sz="2400" b="1" dirty="0" smtClean="0">
                <a:solidFill>
                  <a:schemeClr val="accent5">
                    <a:lumMod val="50000"/>
                  </a:schemeClr>
                </a:solidFill>
              </a:rPr>
              <a:t>MRA AFaÜÇ olan xəstəlrdə ÜÇ-dan hospitalizasiya və ölümü azaltmaq üçün tövsiyə olunr 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67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Main graphic"/>
          <p:cNvPicPr/>
          <p:nvPr/>
        </p:nvPicPr>
        <p:blipFill>
          <a:blip r:embed="rId2"/>
          <a:stretch/>
        </p:blipFill>
        <p:spPr>
          <a:xfrm>
            <a:off x="3133527" y="1493684"/>
            <a:ext cx="5732833" cy="4218915"/>
          </a:xfrm>
          <a:prstGeom prst="rect">
            <a:avLst/>
          </a:prstGeom>
          <a:ln>
            <a:noFill/>
          </a:ln>
        </p:spPr>
      </p:pic>
      <p:pic>
        <p:nvPicPr>
          <p:cNvPr id="37" name="logo"/>
          <p:cNvPicPr/>
          <p:nvPr/>
        </p:nvPicPr>
        <p:blipFill>
          <a:blip r:embed="rId3"/>
          <a:stretch/>
        </p:blipFill>
        <p:spPr>
          <a:xfrm>
            <a:off x="1798320" y="6035040"/>
            <a:ext cx="360000" cy="475200"/>
          </a:xfrm>
          <a:prstGeom prst="rect">
            <a:avLst/>
          </a:prstGeom>
          <a:ln>
            <a:noFill/>
          </a:ln>
        </p:spPr>
      </p:pic>
      <p:sp>
        <p:nvSpPr>
          <p:cNvPr id="38" name="TextShape 1"/>
          <p:cNvSpPr txBox="1"/>
          <p:nvPr/>
        </p:nvSpPr>
        <p:spPr>
          <a:xfrm>
            <a:off x="2411039" y="6144426"/>
            <a:ext cx="8288295" cy="622134"/>
          </a:xfrm>
          <a:prstGeom prst="rect">
            <a:avLst/>
          </a:prstGeom>
          <a:noFill/>
          <a:ln>
            <a:noFill/>
          </a:ln>
        </p:spPr>
        <p:txBody>
          <a:bodyPr lIns="36000" tIns="46800" rIns="36000" bIns="46800" anchor="b" anchorCtr="1"/>
          <a:lstStyle/>
          <a:p>
            <a:r>
              <a:rPr lang="en-US" sz="1200" spc="-1" dirty="0">
                <a:solidFill>
                  <a:srgbClr val="000000"/>
                </a:solidFill>
                <a:latin typeface="Arial"/>
              </a:rPr>
              <a:t>Paul A. </a:t>
            </a:r>
            <a:r>
              <a:rPr lang="en-US" sz="1200" spc="-1" dirty="0" err="1">
                <a:solidFill>
                  <a:srgbClr val="000000"/>
                </a:solidFill>
                <a:latin typeface="Arial"/>
              </a:rPr>
              <a:t>Heidenreich</a:t>
            </a:r>
            <a:r>
              <a:rPr lang="en-US" sz="1200" spc="-1" dirty="0">
                <a:solidFill>
                  <a:srgbClr val="000000"/>
                </a:solidFill>
                <a:latin typeface="Arial"/>
              </a:rPr>
              <a:t>. Circulation. 2022 AHA/ACC/HFSA Guideline for the Management of Heart Failure: A Report of the American College of Cardiology/American Heart Association Joint Committee on Clinical Practice Guidelines, Volume: 145, Issue: 18, Pages: e895-e1032, DOI: (10.1161/CIR.0000000000001063)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2022 AHA/ACC/HFSA </a:t>
            </a:r>
            <a:r>
              <a:rPr lang="az-Latn-AZ" sz="3200" b="1" dirty="0">
                <a:solidFill>
                  <a:schemeClr val="accent2">
                    <a:lumMod val="75000"/>
                  </a:schemeClr>
                </a:solidFill>
              </a:rPr>
              <a:t> rəhbər </a:t>
            </a:r>
            <a:r>
              <a:rPr lang="az-Latn-AZ" sz="3200" b="1" dirty="0" smtClean="0">
                <a:solidFill>
                  <a:schemeClr val="accent2">
                    <a:lumMod val="75000"/>
                  </a:schemeClr>
                </a:solidFill>
              </a:rPr>
              <a:t>tövsiyəsi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117011" y="3761117"/>
            <a:ext cx="736121" cy="50608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3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3" y="991518"/>
            <a:ext cx="11741714" cy="5761822"/>
          </a:xfrm>
          <a:prstGeom prst="rect">
            <a:avLst/>
          </a:prstGeom>
        </p:spPr>
      </p:pic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369653" y="419118"/>
            <a:ext cx="11741714" cy="1144800"/>
          </a:xfr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az-Latn-AZ" sz="3200" b="1" dirty="0" smtClean="0">
                <a:solidFill>
                  <a:schemeClr val="accent2">
                    <a:lumMod val="75000"/>
                  </a:schemeClr>
                </a:solidFill>
              </a:rPr>
              <a:t>ÜÇ müalicəsində göstərişə uyğun sınaqdan keçirilmiş dərmanlar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722" y="5838940"/>
            <a:ext cx="3048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9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2022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AHA/ACC/HFSA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rəhbər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tövsiyəsi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63" y="1831034"/>
            <a:ext cx="4762500" cy="3524250"/>
          </a:xfrm>
          <a:prstGeom prst="rect">
            <a:avLst/>
          </a:prstGeom>
        </p:spPr>
      </p:pic>
      <p:sp>
        <p:nvSpPr>
          <p:cNvPr id="5" name="Подзаголовок 4"/>
          <p:cNvSpPr txBox="1">
            <a:spLocks noGrp="1"/>
          </p:cNvSpPr>
          <p:nvPr>
            <p:ph type="subTitle"/>
          </p:nvPr>
        </p:nvSpPr>
        <p:spPr>
          <a:xfrm>
            <a:off x="5586840" y="1908186"/>
            <a:ext cx="6360650" cy="344709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z-Latn-AZ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kumimoji="0" lang="az-Latn-AZ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AFaÜÇ </a:t>
            </a:r>
            <a:r>
              <a:rPr kumimoji="0" lang="az-Latn-AZ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və NYHA sinfi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II-IV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simptom</a:t>
            </a:r>
            <a:r>
              <a:rPr kumimoji="0" lang="az-Latn-AZ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az-Latn-AZ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pasiyentlərdə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z-Latn-AZ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MRA (</a:t>
            </a:r>
            <a:r>
              <a:rPr kumimoji="0" lang="az-Latn-AZ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spironolakton    </a:t>
            </a:r>
            <a:r>
              <a:rPr kumimoji="0" lang="az-Latn-AZ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və eplerenon)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z-Latn-AZ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ürək </a:t>
            </a:r>
            <a:r>
              <a:rPr kumimoji="0" lang="az-Latn-AZ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çatışmazlığından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  <a:r>
              <a:rPr kumimoji="0" lang="az-Latn-AZ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ə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</a:t>
            </a:r>
            <a:r>
              <a:rPr kumimoji="0" lang="az-Latn-AZ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az-Latn-AZ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nm</a:t>
            </a:r>
            <a:r>
              <a:rPr kumimoji="0" lang="az-Latn-AZ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ə və </a:t>
            </a:r>
            <a:r>
              <a:rPr kumimoji="0" lang="az-Latn-AZ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ölüm riskin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az-Latn-AZ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z-Latn-AZ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azaltmaq </a:t>
            </a:r>
            <a:r>
              <a:rPr kumimoji="0" lang="az-Latn-AZ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üçü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</a:t>
            </a:r>
            <a:r>
              <a:rPr kumimoji="0" lang="az-Latn-AZ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tövsiyə </a:t>
            </a:r>
            <a:r>
              <a:rPr kumimoji="0" lang="az-Latn-AZ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olunur, əgər hGFS &gt; 30ml/dəq/1,73 m</a:t>
            </a:r>
            <a:r>
              <a:rPr kumimoji="0" lang="az-Latn-AZ" sz="32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az-Latn-AZ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və zərdab K</a:t>
            </a:r>
            <a:r>
              <a:rPr kumimoji="0" lang="az-Latn-AZ" sz="32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r>
              <a:rPr kumimoji="0" lang="az-Latn-AZ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&lt;5mEq/l </a:t>
            </a:r>
            <a:r>
              <a:rPr kumimoji="0" lang="az-Latn-AZ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olarsa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196" y="5995614"/>
            <a:ext cx="8285182" cy="6950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1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218" y="610177"/>
            <a:ext cx="10474036" cy="570749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52945" y="5939193"/>
            <a:ext cx="101507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Tədqiqatlar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hospitalizasiyaların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xəstələrin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həyatda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qalma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şansının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azalmasını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göstərir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75200" y="641041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	Lee DS, et al. Am J of Med, 2009.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	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Setoguchi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S, et al. Am Heart J, 2007.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7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3" y="-6559"/>
            <a:ext cx="121920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84203" y="104791"/>
            <a:ext cx="110871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ÜÇ dayanmadan proqressivləşən bir </a:t>
            </a:r>
            <a:r>
              <a:rPr kumimoji="0" lang="az-Latn-AZ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xəstəlik </a:t>
            </a:r>
            <a:r>
              <a:rPr kumimoji="0" lang="az-Latn-AZ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olaraq yüksək tezlikli hospitalizasiya ilə </a:t>
            </a:r>
            <a:r>
              <a:rPr kumimoji="0" lang="az-Latn-AZ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xarakterizə </a:t>
            </a:r>
            <a:r>
              <a:rPr kumimoji="0" lang="az-Latn-AZ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olunur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9800" y="1781189"/>
            <a:ext cx="3632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Ürək funksiyası və həyat keyfiyyəti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5A25EE-F7B7-46A8-B168-95DB52B8920F}"/>
              </a:ext>
            </a:extLst>
          </p:cNvPr>
          <p:cNvSpPr/>
          <p:nvPr/>
        </p:nvSpPr>
        <p:spPr>
          <a:xfrm>
            <a:off x="11896436" y="4405745"/>
            <a:ext cx="212437" cy="142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4013" y="4843306"/>
            <a:ext cx="40695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Latn-AZ" b="1" dirty="0" smtClean="0"/>
              <a:t>Xəstəliyin proressivləşməsi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90565" y="3918859"/>
            <a:ext cx="2352151" cy="83099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z-Latn-AZ" sz="2400" b="1" dirty="0" smtClean="0">
                <a:solidFill>
                  <a:srgbClr val="C00000"/>
                </a:solidFill>
              </a:rPr>
              <a:t>ÜÇ görə hospitalizasiya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14233" y="4813162"/>
            <a:ext cx="45570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z-Latn-AZ" b="1" dirty="0" smtClean="0"/>
              <a:t>Hospitalizasiya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204667" y="4334357"/>
            <a:ext cx="43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427217" y="4352139"/>
            <a:ext cx="43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II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1025985" y="4369221"/>
            <a:ext cx="432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IV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4117905" y="3047073"/>
            <a:ext cx="404246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Ortalama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sa</a:t>
            </a:r>
            <a:r>
              <a:rPr lang="az-Latn-AZ" sz="2000" b="1" dirty="0" smtClean="0"/>
              <a:t>ğ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qalma</a:t>
            </a:r>
            <a:r>
              <a:rPr lang="en-US" sz="2000" b="1" dirty="0" smtClean="0"/>
              <a:t> (</a:t>
            </a:r>
            <a:r>
              <a:rPr lang="en-US" sz="2000" b="1" dirty="0" err="1" smtClean="0"/>
              <a:t>il</a:t>
            </a:r>
            <a:r>
              <a:rPr lang="az-Latn-AZ" sz="2000" b="1" dirty="0" smtClean="0"/>
              <a:t>lərlə)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16396" y="2087893"/>
            <a:ext cx="13119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z-Latn-AZ" b="1" dirty="0" smtClean="0"/>
              <a:t>2,4 il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080845" y="2973368"/>
            <a:ext cx="13119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z-Latn-AZ" b="1" dirty="0" smtClean="0"/>
              <a:t>1,4 il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300923" y="3356931"/>
            <a:ext cx="13119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z-Latn-AZ" b="1" dirty="0" smtClean="0"/>
              <a:t>1,0 il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0623294" y="3754594"/>
            <a:ext cx="13119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z-Latn-AZ" b="1" dirty="0" smtClean="0"/>
              <a:t>0,6 il</a:t>
            </a:r>
            <a:endParaRPr lang="ru-RU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822" y="5825452"/>
            <a:ext cx="2412051" cy="93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7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Rectangle 10"/>
          <p:cNvSpPr>
            <a:spLocks noGrp="1" noChangeArrowheads="1"/>
          </p:cNvSpPr>
          <p:nvPr>
            <p:ph type="title"/>
          </p:nvPr>
        </p:nvSpPr>
        <p:spPr>
          <a:xfrm>
            <a:off x="1071564" y="189543"/>
            <a:ext cx="9144000" cy="936103"/>
          </a:xfrm>
          <a:solidFill>
            <a:srgbClr val="F7DE99"/>
          </a:solidFill>
        </p:spPr>
        <p:txBody>
          <a:bodyPr rtlCol="0" anchor="ctr">
            <a:normAutofit/>
          </a:bodyPr>
          <a:lstStyle/>
          <a:p>
            <a:r>
              <a:rPr lang="az-Latn-AZ" sz="2800" b="1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RALES </a:t>
            </a:r>
            <a:r>
              <a:rPr lang="az-Latn-AZ" sz="3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az-Latn-AZ" sz="3200" b="1" dirty="0" err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az-Latn-AZ" sz="3200" b="1" dirty="0" err="1">
                <a:latin typeface="Times New Roman" pitchFamily="18" charset="0"/>
                <a:cs typeface="Times New Roman" pitchFamily="18" charset="0"/>
              </a:rPr>
              <a:t>andomized</a:t>
            </a:r>
            <a:r>
              <a:rPr lang="az-Latn-AZ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z-Latn-AZ" sz="3200" b="1" dirty="0" err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az-Latn-AZ" sz="3200" b="1" dirty="0" err="1">
                <a:latin typeface="Times New Roman" pitchFamily="18" charset="0"/>
                <a:cs typeface="Times New Roman" pitchFamily="18" charset="0"/>
              </a:rPr>
              <a:t>dactone</a:t>
            </a:r>
            <a:r>
              <a:rPr lang="az-Latn-AZ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z-Latn-AZ" sz="3200" b="1" dirty="0" err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az-Latn-AZ" sz="3200" b="1" dirty="0" err="1">
                <a:latin typeface="Times New Roman" pitchFamily="18" charset="0"/>
                <a:cs typeface="Times New Roman" pitchFamily="18" charset="0"/>
              </a:rPr>
              <a:t>valuation</a:t>
            </a:r>
            <a:r>
              <a:rPr lang="az-Latn-AZ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z-Latn-AZ" sz="3200" b="1" dirty="0" err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az-Latn-AZ" sz="3200" b="1" dirty="0" err="1">
                <a:latin typeface="Times New Roman" pitchFamily="18" charset="0"/>
                <a:cs typeface="Times New Roman" pitchFamily="18" charset="0"/>
              </a:rPr>
              <a:t>tudy</a:t>
            </a:r>
            <a:r>
              <a:rPr lang="az-Latn-AZ" sz="3200" b="1" dirty="0">
                <a:latin typeface="Times New Roman" pitchFamily="18" charset="0"/>
                <a:cs typeface="Times New Roman" pitchFamily="18" charset="0"/>
              </a:rPr>
              <a:t>), </a:t>
            </a:r>
            <a:endParaRPr lang="en-GB" altLang="ru-RU" sz="30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</a:endParaRPr>
          </a:p>
        </p:txBody>
      </p:sp>
      <p:sp>
        <p:nvSpPr>
          <p:cNvPr id="60420" name="Rectangle 11"/>
          <p:cNvSpPr>
            <a:spLocks noGrp="1" noChangeArrowheads="1"/>
          </p:cNvSpPr>
          <p:nvPr>
            <p:ph idx="1"/>
          </p:nvPr>
        </p:nvSpPr>
        <p:spPr>
          <a:xfrm>
            <a:off x="1703512" y="1331914"/>
            <a:ext cx="8964488" cy="5409455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ru-RU" sz="1900" b="1" dirty="0">
                <a:solidFill>
                  <a:srgbClr val="C00000"/>
                </a:solidFill>
                <a:latin typeface="Verdana" pitchFamily="34" charset="0"/>
              </a:rPr>
              <a:t>D</a:t>
            </a:r>
            <a:r>
              <a:rPr lang="az-Latn-AZ" altLang="ru-RU" sz="1900" b="1" dirty="0" err="1">
                <a:solidFill>
                  <a:srgbClr val="C00000"/>
                </a:solidFill>
                <a:latin typeface="Verdana" pitchFamily="34" charset="0"/>
              </a:rPr>
              <a:t>izayn</a:t>
            </a:r>
            <a:endParaRPr lang="en-GB" altLang="ru-RU" sz="1900" b="1" dirty="0">
              <a:solidFill>
                <a:srgbClr val="C00000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GB" altLang="ru-RU" sz="1900" b="1" dirty="0">
                <a:solidFill>
                  <a:schemeClr val="tx2"/>
                </a:solidFill>
                <a:latin typeface="Arial" charset="0"/>
              </a:rPr>
              <a:t>	</a:t>
            </a:r>
            <a:r>
              <a:rPr lang="az-Latn-AZ" altLang="ru-RU" sz="1900" b="1" dirty="0">
                <a:latin typeface="Arial" charset="0"/>
                <a:cs typeface="Arial" charset="0"/>
              </a:rPr>
              <a:t>Çoxmərkəzli, beynəlxalq, randomizə olunmuş, ikili kor, plasebo nəzarətli tədqiqat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az-Latn-AZ" altLang="ru-RU" sz="1900" b="1" dirty="0">
                <a:solidFill>
                  <a:srgbClr val="C00000"/>
                </a:solidFill>
                <a:latin typeface="Verdana" pitchFamily="34" charset="0"/>
              </a:rPr>
              <a:t>Xəstələr</a:t>
            </a:r>
            <a:endParaRPr lang="en-GB" altLang="ru-RU" sz="1900" b="1" dirty="0">
              <a:solidFill>
                <a:srgbClr val="C00000"/>
              </a:solidFill>
              <a:latin typeface="Verdana" pitchFamily="34" charset="0"/>
            </a:endParaRP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GB" altLang="ru-RU" sz="1900" b="1" dirty="0">
                <a:solidFill>
                  <a:schemeClr val="tx2"/>
                </a:solidFill>
                <a:latin typeface="Arial" charset="0"/>
              </a:rPr>
              <a:t>	</a:t>
            </a:r>
            <a:r>
              <a:rPr lang="en-GB" altLang="ru-RU" sz="1900" b="1" dirty="0">
                <a:latin typeface="Arial" charset="0"/>
                <a:cs typeface="Arial" charset="0"/>
              </a:rPr>
              <a:t>1663 NYHA</a:t>
            </a:r>
            <a:r>
              <a:rPr lang="az-Latn-AZ" altLang="ru-RU" sz="1900" b="1" dirty="0">
                <a:latin typeface="Arial" charset="0"/>
                <a:cs typeface="Arial" charset="0"/>
              </a:rPr>
              <a:t> təsnifatı üzrə</a:t>
            </a:r>
            <a:r>
              <a:rPr lang="en-GB" altLang="ru-RU" sz="1900" b="1" dirty="0">
                <a:latin typeface="Arial" charset="0"/>
                <a:cs typeface="Arial" charset="0"/>
              </a:rPr>
              <a:t> </a:t>
            </a:r>
            <a:r>
              <a:rPr lang="az-Latn-AZ" altLang="ru-RU" sz="19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>sinif</a:t>
            </a:r>
            <a:r>
              <a:rPr lang="en-GB" altLang="ru-RU" sz="19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> III</a:t>
            </a:r>
            <a:r>
              <a:rPr lang="az-Latn-AZ" altLang="ru-RU" sz="19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>-</a:t>
            </a:r>
            <a:r>
              <a:rPr lang="en-GB" altLang="ru-RU" sz="19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>IV</a:t>
            </a:r>
            <a:r>
              <a:rPr lang="az-Latn-AZ" altLang="ru-RU" sz="19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> FS</a:t>
            </a:r>
            <a:r>
              <a:rPr lang="az-Latn-AZ" altLang="ru-RU" sz="1900" b="1" dirty="0">
                <a:latin typeface="Arial" charset="0"/>
                <a:cs typeface="Arial" charset="0"/>
              </a:rPr>
              <a:t> xəstələr, hansılarda ki, tədqiqata cəlb edilməzdən 6 aydan daha tez müddətdə ağır dərəcəli ürək çatışmazlığı diaqnozlaşdırılmış, sol mədəciyinin atım fraksiyası</a:t>
            </a:r>
            <a:r>
              <a:rPr lang="en-GB" altLang="ru-RU" sz="1900" b="1" dirty="0">
                <a:latin typeface="Arial" charset="0"/>
                <a:cs typeface="Arial" charset="0"/>
              </a:rPr>
              <a:t> </a:t>
            </a:r>
            <a:r>
              <a:rPr lang="en-GB" altLang="ru-RU" sz="1900" b="1" u="sng" dirty="0">
                <a:latin typeface="Arial" charset="0"/>
                <a:cs typeface="Arial" charset="0"/>
              </a:rPr>
              <a:t>&lt;</a:t>
            </a:r>
            <a:r>
              <a:rPr lang="en-GB" altLang="ru-RU" sz="1900" b="1" dirty="0">
                <a:latin typeface="Arial" charset="0"/>
                <a:cs typeface="Arial" charset="0"/>
              </a:rPr>
              <a:t>35%</a:t>
            </a:r>
            <a:r>
              <a:rPr lang="az-Latn-AZ" altLang="ru-RU" sz="1900" b="1" dirty="0">
                <a:latin typeface="Arial" charset="0"/>
                <a:cs typeface="Arial" charset="0"/>
              </a:rPr>
              <a:t> və AÇF inhibitoru, ilgək diuretiki və (əksəriyyətinə) diqoksin təyin edilmişdir</a:t>
            </a:r>
            <a:endParaRPr lang="en-GB" altLang="ru-RU" sz="1900" b="1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az-Latn-AZ" altLang="ru-RU" sz="1900" b="1" dirty="0">
                <a:solidFill>
                  <a:srgbClr val="C00000"/>
                </a:solidFill>
                <a:latin typeface="Verdana" pitchFamily="34" charset="0"/>
              </a:rPr>
              <a:t>Uzunmüddətli müşahidə və əsas son nöqtə:</a:t>
            </a:r>
            <a:r>
              <a:rPr lang="en-GB" altLang="ru-RU" sz="1900" b="1" dirty="0">
                <a:latin typeface="Verdana" pitchFamily="34" charset="0"/>
              </a:rPr>
              <a:t>	</a:t>
            </a:r>
            <a:r>
              <a:rPr lang="az-Latn-AZ" altLang="ru-RU" sz="1900" b="1" dirty="0">
                <a:latin typeface="Arial" charset="0"/>
                <a:cs typeface="Arial" charset="0"/>
              </a:rPr>
              <a:t>Uzunmüddətli müşahidə orta hesabla 24 ay</a:t>
            </a:r>
            <a:r>
              <a:rPr lang="en-GB" altLang="ru-RU" sz="1900" b="1" dirty="0">
                <a:latin typeface="Arial" charset="0"/>
                <a:cs typeface="Arial" charset="0"/>
              </a:rPr>
              <a:t>. </a:t>
            </a:r>
            <a:r>
              <a:rPr lang="az-Latn-AZ" altLang="ru-RU" sz="1900" b="1" dirty="0">
                <a:latin typeface="Arial" charset="0"/>
                <a:cs typeface="Arial" charset="0"/>
              </a:rPr>
              <a:t>Əsas son nöqtə - bütün səbəblərdən ölüm</a:t>
            </a:r>
            <a:endParaRPr lang="en-GB" altLang="ru-RU" sz="1900" b="1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az-Latn-AZ" altLang="ru-RU" sz="1900" b="1" dirty="0">
                <a:solidFill>
                  <a:schemeClr val="tx2"/>
                </a:solidFill>
                <a:latin typeface="Verdana" pitchFamily="34" charset="0"/>
              </a:rPr>
              <a:t>    Müalicə:</a:t>
            </a:r>
            <a:r>
              <a:rPr lang="az-Latn-AZ" sz="19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Spironolakton 25-50 mg </a:t>
            </a:r>
            <a:endParaRPr lang="en-GB" altLang="ru-RU" sz="1900" b="1" dirty="0">
              <a:latin typeface="Arial" charset="0"/>
              <a:cs typeface="Arial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836151" y="6089650"/>
            <a:ext cx="619125" cy="623888"/>
            <a:chOff x="8001000" y="5862918"/>
            <a:chExt cx="1021976" cy="885732"/>
          </a:xfrm>
        </p:grpSpPr>
        <p:sp>
          <p:nvSpPr>
            <p:cNvPr id="6" name="Oval 5"/>
            <p:cNvSpPr/>
            <p:nvPr/>
          </p:nvSpPr>
          <p:spPr>
            <a:xfrm>
              <a:off x="8407171" y="6336210"/>
              <a:ext cx="615805" cy="412440"/>
            </a:xfrm>
            <a:prstGeom prst="ellipse">
              <a:avLst/>
            </a:prstGeom>
            <a:solidFill>
              <a:srgbClr val="000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171330" y="6074772"/>
              <a:ext cx="455959" cy="3042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8001000" y="5862918"/>
              <a:ext cx="338039" cy="216362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295802" y="6381328"/>
            <a:ext cx="3820277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az-Latn-AZ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z-Latn-AZ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Pitt</a:t>
            </a:r>
            <a:r>
              <a:rPr lang="az-Latn-AZ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B. et al NEJM 1999; 341: 709-717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2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8139" y="914400"/>
            <a:ext cx="9012237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itle 1"/>
          <p:cNvSpPr>
            <a:spLocks noGrp="1"/>
          </p:cNvSpPr>
          <p:nvPr>
            <p:ph type="title"/>
          </p:nvPr>
        </p:nvSpPr>
        <p:spPr>
          <a:xfrm>
            <a:off x="7920038" y="428625"/>
            <a:ext cx="2540000" cy="971550"/>
          </a:xfrm>
        </p:spPr>
        <p:txBody>
          <a:bodyPr/>
          <a:lstStyle/>
          <a:p>
            <a:pPr eaLnBrk="1" hangingPunct="1"/>
            <a:r>
              <a:rPr lang="az-Latn-AZ" altLang="ru-RU" b="1">
                <a:latin typeface="Arial" charset="0"/>
                <a:cs typeface="Arial" charset="0"/>
              </a:rPr>
              <a:t>Nəticə:</a:t>
            </a:r>
            <a:endParaRPr lang="ru-RU" altLang="ru-RU" b="1">
              <a:latin typeface="Arial" charset="0"/>
              <a:cs typeface="Arial" charset="0"/>
            </a:endParaRPr>
          </a:p>
        </p:txBody>
      </p:sp>
      <p:pic>
        <p:nvPicPr>
          <p:cNvPr id="62468" name="Picture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300000">
            <a:off x="2778126" y="250826"/>
            <a:ext cx="5141913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4551363" y="1724025"/>
            <a:ext cx="3384550" cy="719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az-Latn-AZ" sz="1600" b="1" dirty="0">
                <a:solidFill>
                  <a:srgbClr val="262626"/>
                </a:solidFill>
                <a:latin typeface="Calibri"/>
                <a:cs typeface="Arial" pitchFamily="34" charset="0"/>
              </a:rPr>
              <a:t>Standart </a:t>
            </a:r>
            <a:r>
              <a:rPr lang="az-Latn-AZ" sz="1600" b="1" dirty="0" err="1">
                <a:solidFill>
                  <a:srgbClr val="262626"/>
                </a:solidFill>
                <a:latin typeface="Calibri"/>
                <a:cs typeface="Arial" pitchFamily="34" charset="0"/>
              </a:rPr>
              <a:t>terapiya+Spironolakton</a:t>
            </a:r>
            <a:endParaRPr lang="az-Latn-AZ" sz="1600" b="1" dirty="0">
              <a:solidFill>
                <a:srgbClr val="262626"/>
              </a:solidFill>
              <a:latin typeface="Calibri"/>
              <a:cs typeface="Arial" pitchFamily="34" charset="0"/>
            </a:endParaRPr>
          </a:p>
        </p:txBody>
      </p:sp>
      <p:sp>
        <p:nvSpPr>
          <p:cNvPr id="62470" name="Title 1"/>
          <p:cNvSpPr txBox="1">
            <a:spLocks/>
          </p:cNvSpPr>
          <p:nvPr/>
        </p:nvSpPr>
        <p:spPr bwMode="auto">
          <a:xfrm>
            <a:off x="2741613" y="4470401"/>
            <a:ext cx="3384550" cy="574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az-Latn-AZ" altLang="ru-RU" sz="1600" b="1">
                <a:solidFill>
                  <a:srgbClr val="262626"/>
                </a:solidFill>
                <a:latin typeface="Arial" charset="0"/>
                <a:cs typeface="Arial" charset="0"/>
              </a:rPr>
              <a:t>Standart terapiya</a:t>
            </a:r>
          </a:p>
          <a:p>
            <a:pPr algn="ctr"/>
            <a:r>
              <a:rPr lang="az-Latn-AZ" altLang="ru-RU" sz="1600" b="1">
                <a:solidFill>
                  <a:srgbClr val="262626"/>
                </a:solidFill>
                <a:latin typeface="Arial" charset="0"/>
                <a:cs typeface="Arial" charset="0"/>
              </a:rPr>
              <a:t>(AÇFİ+ilgək diuretik+diqoksin)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836151" y="6089650"/>
            <a:ext cx="619125" cy="623888"/>
            <a:chOff x="8001000" y="5862918"/>
            <a:chExt cx="1021976" cy="885732"/>
          </a:xfrm>
        </p:grpSpPr>
        <p:sp>
          <p:nvSpPr>
            <p:cNvPr id="14" name="Oval 13"/>
            <p:cNvSpPr/>
            <p:nvPr/>
          </p:nvSpPr>
          <p:spPr>
            <a:xfrm>
              <a:off x="8407171" y="6336210"/>
              <a:ext cx="615805" cy="412440"/>
            </a:xfrm>
            <a:prstGeom prst="ellipse">
              <a:avLst/>
            </a:prstGeom>
            <a:solidFill>
              <a:srgbClr val="000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8171330" y="6074772"/>
              <a:ext cx="455959" cy="3042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8001000" y="5862918"/>
              <a:ext cx="338039" cy="216362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7737231" y="4715768"/>
            <a:ext cx="3818373" cy="120032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az-Latn-AZ" sz="2400" b="1" dirty="0" smtClean="0">
                <a:solidFill>
                  <a:schemeClr val="bg1"/>
                </a:solidFill>
              </a:rPr>
              <a:t>Ginekomastiya və ya döş vəzi ağrıları kişilərdə -10%</a:t>
            </a:r>
          </a:p>
          <a:p>
            <a:r>
              <a:rPr lang="az-Latn-AZ" sz="2400" b="1" dirty="0" smtClean="0">
                <a:solidFill>
                  <a:schemeClr val="bg1"/>
                </a:solidFill>
              </a:rPr>
              <a:t>Ciddi hiperkaliemiya -14%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95802" y="6381328"/>
            <a:ext cx="3820277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az-Latn-AZ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az-Latn-AZ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Pitt</a:t>
            </a:r>
            <a:r>
              <a:rPr lang="az-Latn-AZ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B. et al NEJM 1999; 341: 709-717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173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018" y="274638"/>
            <a:ext cx="11452382" cy="1143000"/>
          </a:xfrm>
        </p:spPr>
        <p:txBody>
          <a:bodyPr>
            <a:normAutofit/>
          </a:bodyPr>
          <a:lstStyle/>
          <a:p>
            <a:r>
              <a:rPr lang="az-Latn-AZ" sz="3200" b="1" dirty="0">
                <a:solidFill>
                  <a:schemeClr val="accent2">
                    <a:lumMod val="75000"/>
                  </a:schemeClr>
                </a:solidFill>
              </a:rPr>
              <a:t>RALES tədqiqatının nəticələri çap olunduqdan sonra hiperkaliemiyanın rastgəlmə tezliyi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 descr="https://www.nejm.org/na101/home/literatum/publisher/mms/journals/content/nejm/2004/nejm_2004.351.issue-6/nejmoa040135/production/images/img_medium/nejmoa040135_f3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783" y="1564953"/>
            <a:ext cx="5804193" cy="320852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nejm.org/na101/home/literatum/publisher/mms/journals/content/nejm/2004/nejm_2004.351.issue-6/nejmoa040135/production/images/img_medium/nejmoa040135_f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8" y="1600009"/>
            <a:ext cx="5406656" cy="317347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94049" y="4845466"/>
            <a:ext cx="5713927" cy="101566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az-Latn-AZ" sz="2000" dirty="0"/>
              <a:t>ÜÇ görə hospitalizasiya olunan və AÇFi alan xəstələrdə hiperkaliemiya ilə assosiasiya olunan </a:t>
            </a:r>
            <a:r>
              <a:rPr lang="az-Latn-AZ" sz="2000" dirty="0" smtClean="0"/>
              <a:t>xəstəxanadaxili </a:t>
            </a:r>
            <a:r>
              <a:rPr lang="az-Latn-AZ" sz="2000" dirty="0"/>
              <a:t>ölüm tezliyi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0019" y="4990909"/>
            <a:ext cx="5406656" cy="70788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ÜÇ </a:t>
            </a:r>
            <a:r>
              <a:rPr lang="en-US" sz="2000" dirty="0" err="1"/>
              <a:t>görə</a:t>
            </a:r>
            <a:r>
              <a:rPr lang="en-US" sz="2000" dirty="0"/>
              <a:t> </a:t>
            </a:r>
            <a:r>
              <a:rPr lang="en-US" sz="2000" dirty="0" err="1"/>
              <a:t>hospitalizasi</a:t>
            </a:r>
            <a:r>
              <a:rPr lang="az-Latn-AZ" sz="2000" dirty="0"/>
              <a:t>y</a:t>
            </a:r>
            <a:r>
              <a:rPr lang="en-US" sz="2000" dirty="0"/>
              <a:t>a </a:t>
            </a:r>
            <a:r>
              <a:rPr lang="en-US" sz="2000" dirty="0" err="1"/>
              <a:t>olunan</a:t>
            </a:r>
            <a:r>
              <a:rPr lang="en-US" sz="2000" dirty="0"/>
              <a:t> </a:t>
            </a:r>
            <a:r>
              <a:rPr lang="en-US" sz="2000" dirty="0" err="1"/>
              <a:t>və</a:t>
            </a:r>
            <a:r>
              <a:rPr lang="en-US" sz="2000" dirty="0"/>
              <a:t> </a:t>
            </a:r>
            <a:r>
              <a:rPr lang="en-US" sz="2000" dirty="0" err="1"/>
              <a:t>AÇFi</a:t>
            </a:r>
            <a:r>
              <a:rPr lang="en-US" sz="2000" dirty="0"/>
              <a:t> </a:t>
            </a:r>
            <a:r>
              <a:rPr lang="en-US" sz="2000" dirty="0" err="1"/>
              <a:t>alan</a:t>
            </a:r>
            <a:r>
              <a:rPr lang="en-US" sz="2000" dirty="0"/>
              <a:t> </a:t>
            </a:r>
            <a:r>
              <a:rPr lang="en-US" sz="2000" dirty="0" err="1"/>
              <a:t>xəstələrdə</a:t>
            </a:r>
            <a:r>
              <a:rPr lang="az-Latn-AZ" sz="2000" dirty="0"/>
              <a:t> spi</a:t>
            </a:r>
            <a:r>
              <a:rPr lang="en-US" sz="2000" dirty="0" err="1"/>
              <a:t>ronolakton</a:t>
            </a:r>
            <a:r>
              <a:rPr lang="en-US" sz="2000" dirty="0"/>
              <a:t> </a:t>
            </a:r>
            <a:r>
              <a:rPr lang="az-Latn-AZ" sz="2000" dirty="0"/>
              <a:t>təyini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4352" y="6472926"/>
            <a:ext cx="112832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70C0"/>
                </a:solidFill>
              </a:rPr>
              <a:t>Juurlink</a:t>
            </a:r>
            <a:r>
              <a:rPr lang="az-Latn-AZ" sz="1200" dirty="0">
                <a:solidFill>
                  <a:srgbClr val="0070C0"/>
                </a:solidFill>
              </a:rPr>
              <a:t> D.N.</a:t>
            </a:r>
            <a:r>
              <a:rPr lang="en-US" sz="1200" dirty="0">
                <a:solidFill>
                  <a:srgbClr val="0070C0"/>
                </a:solidFill>
              </a:rPr>
              <a:t>,</a:t>
            </a:r>
            <a:r>
              <a:rPr lang="az-Latn-AZ" sz="1200" dirty="0">
                <a:solidFill>
                  <a:srgbClr val="0070C0"/>
                </a:solidFill>
              </a:rPr>
              <a:t>et al.,</a:t>
            </a:r>
            <a:r>
              <a:rPr lang="en-US" sz="1200" dirty="0">
                <a:solidFill>
                  <a:srgbClr val="0070C0"/>
                </a:solidFill>
              </a:rPr>
              <a:t> </a:t>
            </a:r>
            <a:r>
              <a:rPr lang="en-US" sz="1200" dirty="0" smtClean="0">
                <a:solidFill>
                  <a:srgbClr val="0070C0"/>
                </a:solidFill>
              </a:rPr>
              <a:t>Rates </a:t>
            </a:r>
            <a:r>
              <a:rPr lang="en-US" sz="1200" dirty="0">
                <a:solidFill>
                  <a:srgbClr val="0070C0"/>
                </a:solidFill>
              </a:rPr>
              <a:t>of Hyperkalemia after Publication of the Randomized </a:t>
            </a:r>
            <a:r>
              <a:rPr lang="en-US" sz="1200" dirty="0" err="1">
                <a:solidFill>
                  <a:srgbClr val="0070C0"/>
                </a:solidFill>
              </a:rPr>
              <a:t>Aldactone</a:t>
            </a:r>
            <a:r>
              <a:rPr lang="en-US" sz="1200" dirty="0">
                <a:solidFill>
                  <a:srgbClr val="0070C0"/>
                </a:solidFill>
              </a:rPr>
              <a:t> Evaluation </a:t>
            </a:r>
            <a:r>
              <a:rPr lang="en-US" sz="1200" dirty="0" smtClean="0">
                <a:solidFill>
                  <a:srgbClr val="0070C0"/>
                </a:solidFill>
              </a:rPr>
              <a:t>Study</a:t>
            </a:r>
            <a:r>
              <a:rPr lang="az-Latn-AZ" sz="1200" dirty="0" smtClean="0">
                <a:solidFill>
                  <a:srgbClr val="0070C0"/>
                </a:solidFill>
              </a:rPr>
              <a:t>; </a:t>
            </a:r>
            <a:r>
              <a:rPr lang="en-US" sz="1200" dirty="0" smtClean="0">
                <a:solidFill>
                  <a:srgbClr val="0070C0"/>
                </a:solidFill>
              </a:rPr>
              <a:t>N </a:t>
            </a:r>
            <a:r>
              <a:rPr lang="en-US" sz="1200" dirty="0" err="1">
                <a:solidFill>
                  <a:srgbClr val="0070C0"/>
                </a:solidFill>
              </a:rPr>
              <a:t>Engl</a:t>
            </a:r>
            <a:r>
              <a:rPr lang="en-US" sz="1200" dirty="0">
                <a:solidFill>
                  <a:srgbClr val="0070C0"/>
                </a:solidFill>
              </a:rPr>
              <a:t> J Med 2004; </a:t>
            </a:r>
            <a:r>
              <a:rPr lang="en-US" sz="1200" dirty="0" smtClean="0">
                <a:solidFill>
                  <a:srgbClr val="0070C0"/>
                </a:solidFill>
              </a:rPr>
              <a:t>351:543-551</a:t>
            </a:r>
            <a:r>
              <a:rPr lang="az-Latn-AZ" sz="1200" dirty="0" smtClean="0">
                <a:solidFill>
                  <a:srgbClr val="0070C0"/>
                </a:solidFill>
              </a:rPr>
              <a:t>, </a:t>
            </a:r>
            <a:r>
              <a:rPr lang="en-US" sz="1200" dirty="0" smtClean="0">
                <a:solidFill>
                  <a:srgbClr val="0070C0"/>
                </a:solidFill>
              </a:rPr>
              <a:t>DOI</a:t>
            </a:r>
            <a:r>
              <a:rPr lang="en-US" sz="1200" dirty="0">
                <a:solidFill>
                  <a:srgbClr val="0070C0"/>
                </a:solidFill>
              </a:rPr>
              <a:t>: 10.1056/NEJMoa040135</a:t>
            </a:r>
            <a:endParaRPr lang="ru-RU" sz="1200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7620" y="127323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0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110" y="916652"/>
            <a:ext cx="7997176" cy="55432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19543" y="1692067"/>
            <a:ext cx="1854438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Eplerenon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8706" y="1692067"/>
            <a:ext cx="1854438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Spironolakton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9010" y="190260"/>
            <a:ext cx="12042477" cy="1213502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az-Latn-AZ" sz="2400" dirty="0">
                <a:solidFill>
                  <a:schemeClr val="accent2">
                    <a:lumMod val="75000"/>
                  </a:schemeClr>
                </a:solidFill>
              </a:rPr>
              <a:t>Həm spironolakton, həm eplerenon aldosteronu, mineralokortikoid reseptorlarını    rəqabətli şəkildə inhibə etməklə bloklayır.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az-Latn-AZ" sz="2400" dirty="0">
                <a:solidFill>
                  <a:schemeClr val="accent2">
                    <a:lumMod val="75000"/>
                  </a:schemeClr>
                </a:solidFill>
              </a:rPr>
              <a:t>plerenon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az-Latn-AZ" sz="2400" dirty="0">
                <a:solidFill>
                  <a:schemeClr val="accent2">
                    <a:lumMod val="75000"/>
                  </a:schemeClr>
                </a:solidFill>
              </a:rPr>
              <a:t>spironolakton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</a:rPr>
              <a:t>derivat</a:t>
            </a:r>
            <a:r>
              <a:rPr lang="az-Latn-AZ" sz="2400" dirty="0">
                <a:solidFill>
                  <a:schemeClr val="accent2">
                    <a:lumMod val="75000"/>
                  </a:schemeClr>
                </a:solidFill>
              </a:rPr>
              <a:t>ıdır, selektiv </a:t>
            </a:r>
            <a:r>
              <a:rPr lang="az-Latn-AZ" sz="2400" dirty="0" smtClean="0">
                <a:solidFill>
                  <a:schemeClr val="accent2">
                    <a:lumMod val="75000"/>
                  </a:schemeClr>
                </a:solidFill>
              </a:rPr>
              <a:t>olaraq </a:t>
            </a:r>
            <a:r>
              <a:rPr lang="az-Latn-AZ" sz="2400" dirty="0">
                <a:solidFill>
                  <a:schemeClr val="accent2">
                    <a:lumMod val="75000"/>
                  </a:schemeClr>
                </a:solidFill>
              </a:rPr>
              <a:t>MR ilə </a:t>
            </a:r>
            <a:r>
              <a:rPr lang="az-Latn-AZ" sz="2400" dirty="0" smtClean="0">
                <a:solidFill>
                  <a:schemeClr val="accent2">
                    <a:lumMod val="75000"/>
                  </a:schemeClr>
                </a:solidFill>
              </a:rPr>
              <a:t>birləşdiyi </a:t>
            </a:r>
            <a:r>
              <a:rPr lang="az-Latn-AZ" sz="2400" dirty="0">
                <a:solidFill>
                  <a:schemeClr val="accent2">
                    <a:lumMod val="75000"/>
                  </a:schemeClr>
                </a:solidFill>
              </a:rPr>
              <a:t>halda progesteron və androgen reseptorları </a:t>
            </a:r>
            <a:r>
              <a:rPr lang="az-Latn-AZ" sz="2400" dirty="0" smtClean="0">
                <a:solidFill>
                  <a:schemeClr val="accent2">
                    <a:lumMod val="75000"/>
                  </a:schemeClr>
                </a:solidFill>
              </a:rPr>
              <a:t>ilə </a:t>
            </a:r>
            <a:r>
              <a:rPr lang="az-Latn-AZ" sz="2400" dirty="0">
                <a:solidFill>
                  <a:schemeClr val="accent2">
                    <a:lumMod val="75000"/>
                  </a:schemeClr>
                </a:solidFill>
              </a:rPr>
              <a:t>minimal </a:t>
            </a:r>
            <a:r>
              <a:rPr lang="az-Latn-AZ" sz="2400" dirty="0" smtClean="0">
                <a:solidFill>
                  <a:schemeClr val="accent2">
                    <a:lumMod val="75000"/>
                  </a:schemeClr>
                </a:solidFill>
              </a:rPr>
              <a:t>birləşir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375" y="4087541"/>
            <a:ext cx="2767875" cy="32671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3892" y="5536440"/>
            <a:ext cx="57561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2. </a:t>
            </a:r>
            <a:r>
              <a:rPr lang="en-US" b="1" dirty="0" err="1" smtClean="0"/>
              <a:t>Tioasetil</a:t>
            </a:r>
            <a:r>
              <a:rPr lang="en-US" b="1" dirty="0" smtClean="0"/>
              <a:t> </a:t>
            </a:r>
            <a:r>
              <a:rPr lang="en-US" b="1" dirty="0" err="1" smtClean="0"/>
              <a:t>qrupu</a:t>
            </a:r>
            <a:r>
              <a:rPr lang="en-US" b="1" dirty="0" smtClean="0"/>
              <a:t> </a:t>
            </a:r>
            <a:r>
              <a:rPr lang="en-US" b="1" dirty="0" err="1" smtClean="0"/>
              <a:t>karbometoksi</a:t>
            </a:r>
            <a:r>
              <a:rPr lang="en-US" b="1" dirty="0" smtClean="0"/>
              <a:t> </a:t>
            </a:r>
            <a:r>
              <a:rPr lang="en-US" b="1" dirty="0" err="1" smtClean="0"/>
              <a:t>qrupu</a:t>
            </a:r>
            <a:r>
              <a:rPr lang="en-US" b="1" dirty="0" smtClean="0"/>
              <a:t> </a:t>
            </a:r>
            <a:r>
              <a:rPr lang="en-US" b="1" dirty="0" err="1" smtClean="0"/>
              <a:t>il</a:t>
            </a:r>
            <a:r>
              <a:rPr lang="az-Latn-AZ" b="1" dirty="0" smtClean="0"/>
              <a:t>ə əvəzlənib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241252" y="2130154"/>
            <a:ext cx="38220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z-Latn-AZ" b="1" dirty="0" smtClean="0"/>
              <a:t>1</a:t>
            </a:r>
            <a:r>
              <a:rPr lang="en-US" b="1" dirty="0" smtClean="0"/>
              <a:t>. </a:t>
            </a:r>
            <a:r>
              <a:rPr lang="az-Latn-AZ" b="1" dirty="0" smtClean="0"/>
              <a:t>Epoksi qrupu əlavə olunub</a:t>
            </a: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4" y="6049207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2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lide 2.  Eplerenone Post-Acute Myocardial Infarction (AMI) Heart Failure Efficac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849" y="579422"/>
            <a:ext cx="10873211" cy="6165409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7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0836" name="Text Box 4"/>
          <p:cNvSpPr txBox="1">
            <a:spLocks noChangeArrowheads="1"/>
          </p:cNvSpPr>
          <p:nvPr/>
        </p:nvSpPr>
        <p:spPr bwMode="auto">
          <a:xfrm>
            <a:off x="950150" y="4316413"/>
            <a:ext cx="4605867" cy="707886"/>
          </a:xfrm>
          <a:prstGeom prst="rect">
            <a:avLst/>
          </a:prstGeom>
          <a:noFill/>
          <a:ln w="28575">
            <a:solidFill>
              <a:srgbClr val="99CCFF"/>
            </a:solidFill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Eplerenon</a:t>
            </a:r>
            <a:r>
              <a:rPr kumimoji="0" lang="az-Latn-A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(25-50 mg/gün)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(n = 3,313)</a:t>
            </a:r>
          </a:p>
        </p:txBody>
      </p:sp>
      <p:sp>
        <p:nvSpPr>
          <p:cNvPr id="3960837" name="Text Box 5"/>
          <p:cNvSpPr txBox="1">
            <a:spLocks noChangeArrowheads="1"/>
          </p:cNvSpPr>
          <p:nvPr/>
        </p:nvSpPr>
        <p:spPr bwMode="auto">
          <a:xfrm>
            <a:off x="6459127" y="4319588"/>
            <a:ext cx="4876800" cy="707886"/>
          </a:xfrm>
          <a:prstGeom prst="rect">
            <a:avLst/>
          </a:prstGeom>
          <a:noFill/>
          <a:ln w="28575">
            <a:solidFill>
              <a:srgbClr val="99CCFF"/>
            </a:solidFill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Placebo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(n = 3,319)</a:t>
            </a:r>
          </a:p>
        </p:txBody>
      </p:sp>
      <p:sp>
        <p:nvSpPr>
          <p:cNvPr id="3960838" name="Text Box 6"/>
          <p:cNvSpPr txBox="1">
            <a:spLocks noChangeArrowheads="1"/>
          </p:cNvSpPr>
          <p:nvPr/>
        </p:nvSpPr>
        <p:spPr bwMode="auto">
          <a:xfrm>
            <a:off x="1439335" y="5235576"/>
            <a:ext cx="9866489" cy="732508"/>
          </a:xfrm>
          <a:prstGeom prst="rect">
            <a:avLst/>
          </a:prstGeom>
          <a:noFill/>
          <a:ln w="28575">
            <a:solidFill>
              <a:srgbClr val="99CCFF"/>
            </a:solidFill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Sonluqlar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(</a:t>
            </a: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ortalama 16 aylıq müşahidə müddətində 1012 ölüm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):</a:t>
            </a:r>
          </a:p>
          <a:p>
            <a:pPr marL="682625" marR="0" lvl="1" indent="-2254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CCFF"/>
              </a:buClr>
              <a:buSzPct val="40000"/>
              <a:buFont typeface="Webdings" pitchFamily="18" charset="2"/>
              <a:buChar char="g"/>
              <a:tabLst/>
              <a:defRPr/>
            </a:pPr>
            <a:r>
              <a:rPr kumimoji="0" lang="az-Latn-A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Birincili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 – 1) </a:t>
            </a:r>
            <a:r>
              <a:rPr kumimoji="0" lang="az-Latn-A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İstənilən səbəbdən ölüm və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2) </a:t>
            </a:r>
            <a:r>
              <a:rPr kumimoji="0" lang="az-Latn-A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KV səbəblərdən ölüm və hospitalizasiya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sp>
        <p:nvSpPr>
          <p:cNvPr id="3960843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287338"/>
            <a:ext cx="10058400" cy="81597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EPHESUS Trial</a:t>
            </a:r>
          </a:p>
        </p:txBody>
      </p:sp>
      <p:sp>
        <p:nvSpPr>
          <p:cNvPr id="3960845" name="Text Box 13"/>
          <p:cNvSpPr txBox="1">
            <a:spLocks noChangeArrowheads="1"/>
          </p:cNvSpPr>
          <p:nvPr/>
        </p:nvSpPr>
        <p:spPr bwMode="auto">
          <a:xfrm>
            <a:off x="8850489" y="6538914"/>
            <a:ext cx="25257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N Engl J Med 2003;348:1309-21</a:t>
            </a:r>
          </a:p>
        </p:txBody>
      </p:sp>
      <p:sp>
        <p:nvSpPr>
          <p:cNvPr id="3960848" name="Text Box 16"/>
          <p:cNvSpPr txBox="1">
            <a:spLocks noChangeArrowheads="1"/>
          </p:cNvSpPr>
          <p:nvPr/>
        </p:nvSpPr>
        <p:spPr bwMode="auto">
          <a:xfrm>
            <a:off x="2496727" y="3213101"/>
            <a:ext cx="7663273" cy="615553"/>
          </a:xfrm>
          <a:prstGeom prst="rect">
            <a:avLst/>
          </a:prstGeom>
          <a:noFill/>
          <a:ln w="28575">
            <a:solidFill>
              <a:srgbClr val="99CCFF"/>
            </a:solidFill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Optimal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medi</a:t>
            </a: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al </a:t>
            </a: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t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erap</a:t>
            </a: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y</a:t>
            </a: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(A</a:t>
            </a:r>
            <a:r>
              <a:rPr kumimoji="0" lang="az-Latn-A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ÇF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inhibitor</a:t>
            </a:r>
            <a:r>
              <a:rPr kumimoji="0" lang="az-Latn-A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ları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, </a:t>
            </a:r>
            <a:r>
              <a:rPr kumimoji="0" lang="az-Latn-A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ARB-</a:t>
            </a:r>
            <a:r>
              <a:rPr kumimoji="0" lang="az-Latn-AZ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lər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,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diureti</a:t>
            </a:r>
            <a:r>
              <a:rPr kumimoji="0" lang="az-Latn-A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klər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</a:t>
            </a:r>
            <a:r>
              <a:rPr kumimoji="0" lang="az-Latn-A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və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beta-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blok</a:t>
            </a:r>
            <a:r>
              <a:rPr kumimoji="0" lang="az-Latn-AZ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atorlar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, </a:t>
            </a:r>
            <a:r>
              <a:rPr kumimoji="0" lang="az-Latn-A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k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oronar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reperfu</a:t>
            </a:r>
            <a:r>
              <a:rPr kumimoji="0" lang="az-Latn-A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z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ion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terap</a:t>
            </a:r>
            <a:r>
              <a:rPr kumimoji="0" lang="az-Latn-A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y</a:t>
            </a:r>
            <a:r>
              <a:rPr kumimoji="0" lang="az-Latn-A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)</a:t>
            </a:r>
          </a:p>
        </p:txBody>
      </p:sp>
      <p:sp>
        <p:nvSpPr>
          <p:cNvPr id="3960849" name="Text Box 17"/>
          <p:cNvSpPr txBox="1">
            <a:spLocks noChangeArrowheads="1"/>
          </p:cNvSpPr>
          <p:nvPr/>
        </p:nvSpPr>
        <p:spPr bwMode="auto">
          <a:xfrm>
            <a:off x="1091261" y="1282702"/>
            <a:ext cx="9652000" cy="1643527"/>
          </a:xfrm>
          <a:prstGeom prst="rect">
            <a:avLst/>
          </a:prstGeom>
          <a:noFill/>
          <a:ln w="28575">
            <a:solidFill>
              <a:srgbClr val="99CCFF"/>
            </a:solidFill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1425575" marR="0" lvl="0" indent="-279400" algn="ctr" defTabSz="457200" rtl="0" eaLnBrk="1" fontAlgn="auto" latinLnBrk="0" hangingPunct="1">
              <a:lnSpc>
                <a:spcPct val="105000"/>
              </a:lnSpc>
              <a:spcBef>
                <a:spcPct val="50000"/>
              </a:spcBef>
              <a:spcAft>
                <a:spcPts val="0"/>
              </a:spcAft>
              <a:buClr>
                <a:srgbClr val="99CCFF"/>
              </a:buClr>
              <a:buSzTx/>
              <a:buFontTx/>
              <a:buNone/>
              <a:tabLst/>
              <a:defRPr/>
            </a:pP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ÜÇ və sol mədəciyin sistolik disfunksiyası ilə fəsadlaşmış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6,632 </a:t>
            </a: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kəskin Mİ </a:t>
            </a:r>
            <a:r>
              <a:rPr kumimoji="0" lang="az-Latn-A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pasiyent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</a:endParaRPr>
          </a:p>
          <a:p>
            <a:pPr marL="1425575" marR="0" lvl="0" indent="-279400" algn="l" defTabSz="457200" rtl="0" eaLnBrk="1" fontAlgn="auto" latinLnBrk="0" hangingPunct="1">
              <a:lnSpc>
                <a:spcPct val="105000"/>
              </a:lnSpc>
              <a:spcBef>
                <a:spcPct val="0"/>
              </a:spcBef>
              <a:spcAft>
                <a:spcPts val="0"/>
              </a:spcAft>
              <a:buClr>
                <a:srgbClr val="99CCFF"/>
              </a:buClr>
              <a:buSzPct val="40000"/>
              <a:buFont typeface="Webdings" pitchFamily="18" charset="2"/>
              <a:buChar char="g"/>
              <a:tabLst/>
              <a:defRPr/>
            </a:pP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Kəskin Mİ birinci 3-14 günü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</a:endParaRPr>
          </a:p>
          <a:p>
            <a:pPr marL="1425575" marR="0" lvl="0" indent="-279400" algn="l" defTabSz="457200" rtl="0" eaLnBrk="1" fontAlgn="auto" latinLnBrk="0" hangingPunct="1">
              <a:lnSpc>
                <a:spcPct val="105000"/>
              </a:lnSpc>
              <a:spcBef>
                <a:spcPct val="0"/>
              </a:spcBef>
              <a:spcAft>
                <a:spcPts val="0"/>
              </a:spcAft>
              <a:buClr>
                <a:srgbClr val="99CCFF"/>
              </a:buClr>
              <a:buSzPct val="40000"/>
              <a:buFont typeface="Webdings" pitchFamily="18" charset="2"/>
              <a:buChar char="g"/>
              <a:tabLst/>
              <a:defRPr/>
            </a:pP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Sol mədəcik disfunksiyası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(EF 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&lt;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40%)</a:t>
            </a:r>
          </a:p>
          <a:p>
            <a:pPr marL="1425575" marR="0" lvl="0" indent="-279400" algn="l" defTabSz="457200" rtl="0" eaLnBrk="1" fontAlgn="auto" latinLnBrk="0" hangingPunct="1">
              <a:lnSpc>
                <a:spcPct val="105000"/>
              </a:lnSpc>
              <a:spcBef>
                <a:spcPct val="0"/>
              </a:spcBef>
              <a:spcAft>
                <a:spcPts val="0"/>
              </a:spcAft>
              <a:buClr>
                <a:srgbClr val="99CCFF"/>
              </a:buClr>
              <a:buSzPct val="40000"/>
              <a:buFont typeface="Webdings" pitchFamily="18" charset="2"/>
              <a:buChar char="g"/>
              <a:tabLst/>
              <a:defRPr/>
            </a:pP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ÜÇ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(</a:t>
            </a: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qeyri-diabetik 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xəstələr)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6674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A8C5C-86CF-4116-AABB-D57DDD9336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90863" y="85725"/>
            <a:ext cx="9101137" cy="8366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az-Latn-AZ" sz="5400" b="1" dirty="0">
                <a:solidFill>
                  <a:srgbClr val="C00000"/>
                </a:solidFill>
              </a:rPr>
              <a:t>EPHESUS  </a:t>
            </a:r>
            <a:r>
              <a:rPr lang="az-Latn-AZ" sz="4400" b="1" dirty="0">
                <a:solidFill>
                  <a:srgbClr val="C00000"/>
                </a:solidFill>
              </a:rPr>
              <a:t>(Post Mİ xəstələr) </a:t>
            </a:r>
            <a:endParaRPr lang="az-Cyrl-AZ" sz="5400" b="1" dirty="0">
              <a:solidFill>
                <a:srgbClr val="C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4B6141-90A9-44B3-A31D-AAEBA3604A0A}"/>
              </a:ext>
            </a:extLst>
          </p:cNvPr>
          <p:cNvSpPr/>
          <p:nvPr/>
        </p:nvSpPr>
        <p:spPr>
          <a:xfrm>
            <a:off x="0" y="6396335"/>
            <a:ext cx="121700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Pitt B</a:t>
            </a:r>
            <a:r>
              <a:rPr kumimoji="0" lang="az-Latn-A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et al.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The EPHESUS trial: eplerenone in patients with heart failure due to systolic dysfunction complicating acute myocardial infarction. Cardiovasc Drugs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Ther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. 2001 Jan;15(1):79-87.</a:t>
            </a:r>
            <a:endParaRPr kumimoji="0" lang="az-Latn-A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hlinkClick r:id="rId2"/>
              </a:rPr>
              <a:t>https://www.medscape.org/viewarticle/466090_3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E0C704-8CBD-416F-A946-57465F5CA0B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38887" y="1735986"/>
            <a:ext cx="6075673" cy="45635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DDE4BC-751F-4127-B84F-7F843380C47B}"/>
              </a:ext>
            </a:extLst>
          </p:cNvPr>
          <p:cNvSpPr/>
          <p:nvPr/>
        </p:nvSpPr>
        <p:spPr>
          <a:xfrm>
            <a:off x="1115736" y="964551"/>
            <a:ext cx="102529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</a:rPr>
              <a:t>Eplerenonun optimal medikal müalicəyə əlavə edilməsi sol mədəciyin disfunksiyası və ürək çatışmazlığı ilə ağırlaşmış kəskin miokard infarktı zamanı xəstələnmə və ölümü azaldır</a:t>
            </a:r>
            <a:endParaRPr kumimoji="0" lang="az-Cyrl-AZ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777E45-603D-4ED3-B386-86AC4CBA20FB}"/>
              </a:ext>
            </a:extLst>
          </p:cNvPr>
          <p:cNvSpPr/>
          <p:nvPr/>
        </p:nvSpPr>
        <p:spPr>
          <a:xfrm>
            <a:off x="1018091" y="1898287"/>
            <a:ext cx="474168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Tədqiqatın növü: </a:t>
            </a:r>
            <a:r>
              <a:rPr kumimoji="0" lang="az-Latn-A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randomizə olunmuş, ikili kor, plasebo nəzarətli tədqiqat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Xəstə qrupu: </a:t>
            </a:r>
            <a:r>
              <a:rPr kumimoji="0" lang="az-Latn-A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sol mədəcik disfunksiyası və ÜÇ ilə ağırlaşmış post Mİ 6632 xəstə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Müdaxilə: </a:t>
            </a:r>
            <a:r>
              <a:rPr kumimoji="0" lang="az-Latn-A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Optimal medikal müalicəyə əlavə olaraq eplerenon 25 mq/gün, 50 mq/günədək titrlənmiş (3313 xəstə) və ya plasebo (3319 xəstə)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Qiymətləndirmə: </a:t>
            </a:r>
            <a:r>
              <a:rPr kumimoji="0" lang="az-Latn-A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hər hansı səbəbdən ölüm, KV səbəblərdən ölüm və ÜÇ, Mİ, insult, mədəcik aritmiyasına görə hospitalizasiya (ilkin son nöqtələr)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Müddət: </a:t>
            </a:r>
            <a:r>
              <a:rPr kumimoji="0" lang="az-Latn-A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16 ay (tədqiqat 1012 ölüm hadisəsi baş verənədək davam etdirilmişdir)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64" y="85725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7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5" y="881062"/>
            <a:ext cx="9124950" cy="50958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1372" y="6224765"/>
            <a:ext cx="97877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Neal M Dixit N.M,, et </a:t>
            </a:r>
            <a:r>
              <a:rPr lang="en-US" sz="1200" dirty="0" err="1"/>
              <a:t>al.,Optimizing</a:t>
            </a:r>
            <a:r>
              <a:rPr lang="en-US" sz="1200" dirty="0"/>
              <a:t> Guideline-directed Medical Therapies for Heart Failure with Reduced Ejection Fraction During Hospitalization, US Cardiology Review 2021;15:e07.,https://doi.org/10.15420/usc.2020.29</a:t>
            </a:r>
            <a:endParaRPr lang="ru-RU" sz="1200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66429" y="36599"/>
            <a:ext cx="8853443" cy="1381801"/>
          </a:xfr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az-Latn-AZ" sz="3200" b="1" dirty="0" smtClean="0">
                <a:solidFill>
                  <a:schemeClr val="accent2">
                    <a:lumMod val="75000"/>
                  </a:schemeClr>
                </a:solidFill>
              </a:rPr>
              <a:t>Rəhbər tövsiyələrin təlimatlarında ÜÇ medikamentoz müalicəsinə baxışların dəyişməsi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9872" y="36599"/>
            <a:ext cx="1672128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3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89506" name="Object 2"/>
          <p:cNvGraphicFramePr>
            <a:graphicFrameLocks noGrp="1" noChangeAspect="1"/>
          </p:cNvGraphicFramePr>
          <p:nvPr>
            <p:ph type="chart" idx="4294967295"/>
          </p:nvPr>
        </p:nvGraphicFramePr>
        <p:xfrm>
          <a:off x="0" y="1831975"/>
          <a:ext cx="5641975" cy="440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Chart" r:id="rId4" imgW="4467188" imgH="4133970" progId="MSGraph.Chart.8">
                  <p:embed followColorScheme="full"/>
                </p:oleObj>
              </mc:Choice>
              <mc:Fallback>
                <p:oleObj name="Chart" r:id="rId4" imgW="4467188" imgH="4133970" progId="MSGraph.Chart.8">
                  <p:embed followColorScheme="full"/>
                  <p:pic>
                    <p:nvPicPr>
                      <p:cNvPr id="39895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31975"/>
                        <a:ext cx="5641975" cy="4405313"/>
                      </a:xfrm>
                      <a:prstGeom prst="rect">
                        <a:avLst/>
                      </a:prstGeom>
                      <a:noFill/>
                      <a:effectLst>
                        <a:outerShdw dist="35921" dir="2700000" algn="ctr" rotWithShape="0">
                          <a:schemeClr val="bg1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89512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338138" y="277813"/>
            <a:ext cx="11853862" cy="69373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EPHESUS Trial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az-Latn-AZ" sz="3200" b="1" dirty="0" smtClean="0">
                <a:solidFill>
                  <a:schemeClr val="tx2">
                    <a:lumMod val="75000"/>
                  </a:schemeClr>
                </a:solidFill>
              </a:rPr>
              <a:t>Birincili </a:t>
            </a:r>
            <a:r>
              <a:rPr lang="az-Latn-AZ" sz="3200" b="1" dirty="0">
                <a:solidFill>
                  <a:schemeClr val="tx2">
                    <a:lumMod val="75000"/>
                  </a:schemeClr>
                </a:solidFill>
              </a:rPr>
              <a:t>sonluqlar</a:t>
            </a:r>
            <a:endParaRPr lang="en-US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989510" name="Text Box 6"/>
          <p:cNvSpPr txBox="1">
            <a:spLocks noChangeArrowheads="1"/>
          </p:cNvSpPr>
          <p:nvPr/>
        </p:nvSpPr>
        <p:spPr bwMode="auto">
          <a:xfrm>
            <a:off x="1572920" y="1217615"/>
            <a:ext cx="27469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Bütün səbəblərdən ölüm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RR 0.85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p=0.008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graphicFrame>
        <p:nvGraphicFramePr>
          <p:cNvPr id="3989542" name="Object 38"/>
          <p:cNvGraphicFramePr>
            <a:graphicFrameLocks noChangeAspect="1"/>
          </p:cNvGraphicFramePr>
          <p:nvPr/>
        </p:nvGraphicFramePr>
        <p:xfrm>
          <a:off x="6047082" y="1843088"/>
          <a:ext cx="5762978" cy="441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Chart" r:id="rId6" imgW="4562545" imgH="4133970" progId="MSGraph.Chart.8">
                  <p:embed followColorScheme="full"/>
                </p:oleObj>
              </mc:Choice>
              <mc:Fallback>
                <p:oleObj name="Chart" r:id="rId6" imgW="4562545" imgH="4133970" progId="MSGraph.Chart.8">
                  <p:embed followColorScheme="full"/>
                  <p:pic>
                    <p:nvPicPr>
                      <p:cNvPr id="3989542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7082" y="1843088"/>
                        <a:ext cx="5762978" cy="441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35921" dir="2700000" algn="ctr" rotWithShape="0">
                          <a:schemeClr val="bg1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89549" name="Text Box 45"/>
          <p:cNvSpPr txBox="1">
            <a:spLocks noChangeArrowheads="1"/>
          </p:cNvSpPr>
          <p:nvPr/>
        </p:nvSpPr>
        <p:spPr bwMode="auto">
          <a:xfrm>
            <a:off x="7576726" y="1296989"/>
            <a:ext cx="38137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V </a:t>
            </a:r>
            <a:r>
              <a:rPr kumimoji="0" lang="az-Latn-A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ölüm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</a:t>
            </a:r>
            <a:r>
              <a:rPr kumimoji="0" lang="az-Latn-AZ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və ya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Hospitaliza</a:t>
            </a:r>
            <a:r>
              <a:rPr kumimoji="0" lang="az-Latn-A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siya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RR 0.83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p=0.005</a:t>
            </a:r>
          </a:p>
        </p:txBody>
      </p:sp>
      <p:sp>
        <p:nvSpPr>
          <p:cNvPr id="3989561" name="Text Box 57"/>
          <p:cNvSpPr txBox="1">
            <a:spLocks noChangeArrowheads="1"/>
          </p:cNvSpPr>
          <p:nvPr/>
        </p:nvSpPr>
        <p:spPr bwMode="auto">
          <a:xfrm>
            <a:off x="7597292" y="5878513"/>
            <a:ext cx="12721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Eplerenone</a:t>
            </a:r>
          </a:p>
        </p:txBody>
      </p:sp>
      <p:sp>
        <p:nvSpPr>
          <p:cNvPr id="3989562" name="Text Box 58"/>
          <p:cNvSpPr txBox="1">
            <a:spLocks noChangeArrowheads="1"/>
          </p:cNvSpPr>
          <p:nvPr/>
        </p:nvSpPr>
        <p:spPr bwMode="auto">
          <a:xfrm>
            <a:off x="10058653" y="5903913"/>
            <a:ext cx="9364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Placebo</a:t>
            </a:r>
          </a:p>
        </p:txBody>
      </p:sp>
      <p:sp>
        <p:nvSpPr>
          <p:cNvPr id="3989563" name="Text Box 59"/>
          <p:cNvSpPr txBox="1">
            <a:spLocks noChangeArrowheads="1"/>
          </p:cNvSpPr>
          <p:nvPr/>
        </p:nvSpPr>
        <p:spPr bwMode="auto">
          <a:xfrm>
            <a:off x="8850489" y="6538914"/>
            <a:ext cx="25257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N Engl J Med 2003;348:1309-21</a:t>
            </a:r>
          </a:p>
        </p:txBody>
      </p:sp>
      <p:sp>
        <p:nvSpPr>
          <p:cNvPr id="3989564" name="Text Box 60"/>
          <p:cNvSpPr txBox="1">
            <a:spLocks noChangeArrowheads="1"/>
          </p:cNvSpPr>
          <p:nvPr/>
        </p:nvSpPr>
        <p:spPr bwMode="auto">
          <a:xfrm>
            <a:off x="1704492" y="5872163"/>
            <a:ext cx="12721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Eplerenone</a:t>
            </a:r>
          </a:p>
        </p:txBody>
      </p:sp>
      <p:sp>
        <p:nvSpPr>
          <p:cNvPr id="3989565" name="Text Box 61"/>
          <p:cNvSpPr txBox="1">
            <a:spLocks noChangeArrowheads="1"/>
          </p:cNvSpPr>
          <p:nvPr/>
        </p:nvSpPr>
        <p:spPr bwMode="auto">
          <a:xfrm>
            <a:off x="4165853" y="5897563"/>
            <a:ext cx="9364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Placebo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1730181" y="2220319"/>
            <a:ext cx="1201273" cy="612528"/>
          </a:xfrm>
          <a:prstGeom prst="downArrow">
            <a:avLst>
              <a:gd name="adj1" fmla="val 50000"/>
              <a:gd name="adj2" fmla="val 4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</a:rPr>
              <a:t>15%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7593099" y="2417944"/>
            <a:ext cx="1201273" cy="603161"/>
          </a:xfrm>
          <a:prstGeom prst="downArrow">
            <a:avLst>
              <a:gd name="adj1" fmla="val 50000"/>
              <a:gd name="adj2" fmla="val 4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</a:rPr>
              <a:t>17%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2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6674" name="Object 2"/>
          <p:cNvGraphicFramePr>
            <a:graphicFrameLocks noGrp="1" noChangeAspect="1"/>
          </p:cNvGraphicFramePr>
          <p:nvPr>
            <p:ph type="chart" idx="4294967295"/>
          </p:nvPr>
        </p:nvGraphicFramePr>
        <p:xfrm>
          <a:off x="2927514" y="1716166"/>
          <a:ext cx="5641975" cy="440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Chart" r:id="rId4" imgW="4467188" imgH="4133970" progId="MSGraph.Chart.8">
                  <p:embed followColorScheme="full"/>
                </p:oleObj>
              </mc:Choice>
              <mc:Fallback>
                <p:oleObj name="Chart" r:id="rId4" imgW="4467188" imgH="4133970" progId="MSGraph.Chart.8">
                  <p:embed followColorScheme="full"/>
                  <p:pic>
                    <p:nvPicPr>
                      <p:cNvPr id="39966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514" y="1716166"/>
                        <a:ext cx="5641975" cy="4405313"/>
                      </a:xfrm>
                      <a:prstGeom prst="rect">
                        <a:avLst/>
                      </a:prstGeom>
                      <a:noFill/>
                      <a:effectLst>
                        <a:outerShdw dist="35921" dir="2700000" algn="ctr" rotWithShape="0">
                          <a:schemeClr val="bg1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667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38138" y="277813"/>
            <a:ext cx="11853862" cy="69373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EPHESUS Trial</a:t>
            </a:r>
            <a:r>
              <a:rPr lang="en-US" sz="3200" b="1" dirty="0">
                <a:solidFill>
                  <a:srgbClr val="C00000"/>
                </a:solidFill>
              </a:rPr>
              <a:t>: </a:t>
            </a:r>
            <a:r>
              <a:rPr lang="az-Latn-AZ" sz="3200" b="1" dirty="0" err="1">
                <a:solidFill>
                  <a:srgbClr val="C00000"/>
                </a:solidFill>
              </a:rPr>
              <a:t>İkincili</a:t>
            </a:r>
            <a:r>
              <a:rPr lang="az-Latn-AZ" sz="3200" b="1" dirty="0">
                <a:solidFill>
                  <a:srgbClr val="C00000"/>
                </a:solidFill>
              </a:rPr>
              <a:t> sonluqlar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996675" name="Text Box 3"/>
          <p:cNvSpPr txBox="1">
            <a:spLocks noChangeArrowheads="1"/>
          </p:cNvSpPr>
          <p:nvPr/>
        </p:nvSpPr>
        <p:spPr bwMode="auto">
          <a:xfrm>
            <a:off x="4255911" y="1217614"/>
            <a:ext cx="27469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V </a:t>
            </a:r>
            <a:r>
              <a:rPr kumimoji="0" lang="az-Latn-A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Ölüm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RR 0.87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p=0.002</a:t>
            </a:r>
          </a:p>
        </p:txBody>
      </p:sp>
      <p:sp>
        <p:nvSpPr>
          <p:cNvPr id="3996681" name="Text Box 9"/>
          <p:cNvSpPr txBox="1">
            <a:spLocks noChangeArrowheads="1"/>
          </p:cNvSpPr>
          <p:nvPr/>
        </p:nvSpPr>
        <p:spPr bwMode="auto">
          <a:xfrm>
            <a:off x="8850489" y="6538914"/>
            <a:ext cx="25257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N Engl J Med 2003;348:1309-21</a:t>
            </a:r>
          </a:p>
        </p:txBody>
      </p:sp>
      <p:sp>
        <p:nvSpPr>
          <p:cNvPr id="3996682" name="Text Box 10"/>
          <p:cNvSpPr txBox="1">
            <a:spLocks noChangeArrowheads="1"/>
          </p:cNvSpPr>
          <p:nvPr/>
        </p:nvSpPr>
        <p:spPr bwMode="auto">
          <a:xfrm>
            <a:off x="4387485" y="5872163"/>
            <a:ext cx="12721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Eplerenone</a:t>
            </a:r>
          </a:p>
        </p:txBody>
      </p:sp>
      <p:sp>
        <p:nvSpPr>
          <p:cNvPr id="3996683" name="Text Box 11"/>
          <p:cNvSpPr txBox="1">
            <a:spLocks noChangeArrowheads="1"/>
          </p:cNvSpPr>
          <p:nvPr/>
        </p:nvSpPr>
        <p:spPr bwMode="auto">
          <a:xfrm>
            <a:off x="6848846" y="5897563"/>
            <a:ext cx="9364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Placebo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4449528" y="2387008"/>
            <a:ext cx="1201273" cy="537882"/>
          </a:xfrm>
          <a:prstGeom prst="downArrow">
            <a:avLst>
              <a:gd name="adj1" fmla="val 50000"/>
              <a:gd name="adj2" fmla="val 4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</a:rPr>
              <a:t>13%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1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Slide 12. Reduction in Nonfatal HF Hospitalizati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88475"/>
            <a:ext cx="10194201" cy="575800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05772" y="633745"/>
            <a:ext cx="7885547" cy="107721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Qeyri- </a:t>
            </a:r>
            <a:r>
              <a:rPr kumimoji="0" lang="az-Latn-AZ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fatal</a:t>
            </a:r>
            <a:r>
              <a:rPr kumimoji="0" lang="az-Latn-AZ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 ÜÇ görə hospitalizasiyanın azalması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9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Slide 8. Relative Risk of Sudden Cardiac Dea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9354" y="543208"/>
            <a:ext cx="10115049" cy="580327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93822" y="1131694"/>
            <a:ext cx="9343176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Qəfləti ürək ölümünün nisbi riski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9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 descr="Slide 6. Relative Risk of Total Mortality by Subgrou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971" y="99040"/>
            <a:ext cx="10393379" cy="654565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33744" y="172035"/>
            <a:ext cx="8139065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Yar</a:t>
            </a:r>
            <a:r>
              <a:rPr kumimoji="0" lang="az-Latn-AZ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ı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mqru</a:t>
            </a:r>
            <a:r>
              <a:rPr kumimoji="0" lang="az-Latn-AZ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lar</a:t>
            </a:r>
            <a:r>
              <a:rPr kumimoji="0" lang="az-Latn-AZ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a </a:t>
            </a:r>
            <a:endParaRPr kumimoji="0" lang="az-Latn-AZ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nisbi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 </a:t>
            </a:r>
            <a:r>
              <a:rPr kumimoji="0" lang="az-Latn-AZ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ü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mumi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 </a:t>
            </a:r>
            <a:r>
              <a:rPr kumimoji="0" lang="az-Latn-AZ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ö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l</a:t>
            </a:r>
            <a:r>
              <a:rPr kumimoji="0" lang="az-Latn-AZ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ü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riski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9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lide 7. Relative Risk of Total Mortality by Subgroups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6133" y="348702"/>
            <a:ext cx="10383837" cy="613886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60453" y="564216"/>
            <a:ext cx="8572813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Yar</a:t>
            </a:r>
            <a:r>
              <a:rPr kumimoji="0" lang="az-Latn-AZ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ı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mqru</a:t>
            </a:r>
            <a:r>
              <a:rPr kumimoji="0" lang="az-Latn-AZ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lar</a:t>
            </a:r>
            <a:r>
              <a:rPr kumimoji="0" lang="az-Latn-AZ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a </a:t>
            </a:r>
            <a:endParaRPr kumimoji="0" lang="az-Latn-AZ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nisbi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 </a:t>
            </a:r>
            <a:r>
              <a:rPr kumimoji="0" lang="az-Latn-AZ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ü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mumi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 </a:t>
            </a:r>
            <a:r>
              <a:rPr kumimoji="0" lang="az-Latn-AZ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ö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l</a:t>
            </a:r>
            <a:r>
              <a:rPr kumimoji="0" lang="az-Latn-AZ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ü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riski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7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Slide 9. Relative Risk of CV Mortality/CV Hospitaliz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079" y="488887"/>
            <a:ext cx="5196689" cy="5758003"/>
          </a:xfrm>
          <a:prstGeom prst="rect">
            <a:avLst/>
          </a:prstGeom>
          <a:noFill/>
        </p:spPr>
      </p:pic>
      <p:pic>
        <p:nvPicPr>
          <p:cNvPr id="102404" name="Picture 4" descr="Slide 11. Relative Risk of CV Mortality/CV Hospitalization by Subgrou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3975" y="570368"/>
            <a:ext cx="5320263" cy="567652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83121" y="484813"/>
            <a:ext cx="4101219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KV ölüm/KV hospitalizasiyanın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nisbi riski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9089" y="1140731"/>
            <a:ext cx="353085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8546" y="564789"/>
            <a:ext cx="4101219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KV ölüm/KV hospitalizasiyanın </a:t>
            </a:r>
            <a:r>
              <a:rPr kumimoji="0" lang="az-Latn-A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subqruplar</a:t>
            </a: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 üzrə nisbi riski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1489" y="1293131"/>
            <a:ext cx="353085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76380" y="1264462"/>
            <a:ext cx="353085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6704" y="0"/>
            <a:ext cx="1814741" cy="64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1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Epl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у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renon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ilk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az-Latn-AZ" sz="3200" b="1" dirty="0" smtClean="0">
                <a:solidFill>
                  <a:schemeClr val="accent2">
                    <a:lumMod val="75000"/>
                  </a:schemeClr>
                </a:solidFill>
              </a:rPr>
              <a:t>dəfə baş verən QF tezliyini azaldır.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235" y="1625929"/>
            <a:ext cx="5324030" cy="48298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70819" y="5760044"/>
            <a:ext cx="51482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Swedberg</a:t>
            </a:r>
            <a:r>
              <a:rPr lang="en-US" sz="1200" dirty="0"/>
              <a:t> </a:t>
            </a:r>
            <a:r>
              <a:rPr lang="en-US" sz="1200" dirty="0" err="1" smtClean="0"/>
              <a:t>K.,et</a:t>
            </a:r>
            <a:r>
              <a:rPr lang="en-US" sz="1200" dirty="0" smtClean="0"/>
              <a:t> al., </a:t>
            </a:r>
            <a:r>
              <a:rPr lang="en-US" sz="1200" dirty="0"/>
              <a:t>J Am </a:t>
            </a:r>
            <a:r>
              <a:rPr lang="en-US" sz="1200" dirty="0" err="1"/>
              <a:t>Coll</a:t>
            </a:r>
            <a:r>
              <a:rPr lang="en-US" sz="1200" dirty="0"/>
              <a:t> </a:t>
            </a:r>
            <a:r>
              <a:rPr lang="en-US" sz="1200" dirty="0" err="1"/>
              <a:t>Cardiol</a:t>
            </a:r>
            <a:r>
              <a:rPr lang="en-US" sz="1200" dirty="0"/>
              <a:t>. 2012 May 1;59(18):1598-603. </a:t>
            </a:r>
            <a:r>
              <a:rPr lang="en-US" sz="1200" dirty="0" err="1"/>
              <a:t>doi</a:t>
            </a:r>
            <a:r>
              <a:rPr lang="en-US" sz="1200" dirty="0"/>
              <a:t>: 10.1016/j.jacc.2011.11.063. PMID: 22538330.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304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z-Latn-AZ" sz="3200" b="1" dirty="0" smtClean="0">
                <a:solidFill>
                  <a:schemeClr val="accent2">
                    <a:lumMod val="75000"/>
                  </a:schemeClr>
                </a:solidFill>
              </a:rPr>
              <a:t>Elerenon QF zamanı əsas arzuolunmaz hadisələri azaldır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2" name="Picture 2" descr="https://d3i71xaburhd42.cloudfront.net/0d2ab4c723fadb879020e85c28f6873ba4aee436/4-Figure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33" y="1324598"/>
            <a:ext cx="6218325" cy="51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81914" y="6239965"/>
            <a:ext cx="51482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Swedberg</a:t>
            </a:r>
            <a:r>
              <a:rPr lang="en-US" sz="1200" dirty="0"/>
              <a:t> </a:t>
            </a:r>
            <a:r>
              <a:rPr lang="en-US" sz="1200" dirty="0" err="1" smtClean="0"/>
              <a:t>K.,et</a:t>
            </a:r>
            <a:r>
              <a:rPr lang="en-US" sz="1200" dirty="0" smtClean="0"/>
              <a:t> al., </a:t>
            </a:r>
            <a:r>
              <a:rPr lang="en-US" sz="1200" dirty="0"/>
              <a:t>J Am </a:t>
            </a:r>
            <a:r>
              <a:rPr lang="en-US" sz="1200" dirty="0" err="1"/>
              <a:t>Coll</a:t>
            </a:r>
            <a:r>
              <a:rPr lang="en-US" sz="1200" dirty="0"/>
              <a:t> </a:t>
            </a:r>
            <a:r>
              <a:rPr lang="en-US" sz="1200" dirty="0" err="1"/>
              <a:t>Cardiol</a:t>
            </a:r>
            <a:r>
              <a:rPr lang="en-US" sz="1200" dirty="0"/>
              <a:t>. 2012 May 1;59(18):1598-603. </a:t>
            </a:r>
            <a:r>
              <a:rPr lang="en-US" sz="1200" dirty="0" err="1"/>
              <a:t>doi</a:t>
            </a:r>
            <a:r>
              <a:rPr lang="en-US" sz="1200" dirty="0"/>
              <a:t>: 10.1016/j.jacc.2011.11.063. PMID: 22538330.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4669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54" y="719969"/>
            <a:ext cx="11996166" cy="54584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4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6590" y="946299"/>
            <a:ext cx="10491536" cy="538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203158" y="155136"/>
            <a:ext cx="10058400" cy="5207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az-Latn-AZ" sz="3600" b="1" dirty="0" err="1">
                <a:solidFill>
                  <a:schemeClr val="accent2">
                    <a:lumMod val="75000"/>
                  </a:schemeClr>
                </a:solidFill>
              </a:rPr>
              <a:t>Aldosteron</a:t>
            </a:r>
            <a:r>
              <a:rPr lang="az-Latn-AZ" sz="3600" b="1" dirty="0">
                <a:solidFill>
                  <a:schemeClr val="accent2">
                    <a:lumMod val="75000"/>
                  </a:schemeClr>
                </a:solidFill>
              </a:rPr>
              <a:t> istehsalı və təsirləri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6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lide 13. Selected Adverse Even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2507" y="642796"/>
            <a:ext cx="10366218" cy="56855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87644" y="1149796"/>
            <a:ext cx="6579050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</a:rPr>
              <a:t>Seçilmiş yan təsirlər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8722" name="Object 2"/>
          <p:cNvGraphicFramePr>
            <a:graphicFrameLocks noGrp="1" noChangeAspect="1"/>
          </p:cNvGraphicFramePr>
          <p:nvPr>
            <p:ph type="chart" idx="4294967295"/>
          </p:nvPr>
        </p:nvGraphicFramePr>
        <p:xfrm>
          <a:off x="0" y="1831975"/>
          <a:ext cx="5641975" cy="440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Chart" r:id="rId4" imgW="4467188" imgH="4133970" progId="MSGraph.Chart.8">
                  <p:embed followColorScheme="full"/>
                </p:oleObj>
              </mc:Choice>
              <mc:Fallback>
                <p:oleObj name="Chart" r:id="rId4" imgW="4467188" imgH="4133970" progId="MSGraph.Chart.8">
                  <p:embed followColorScheme="full"/>
                  <p:pic>
                    <p:nvPicPr>
                      <p:cNvPr id="39987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31975"/>
                        <a:ext cx="5641975" cy="4405313"/>
                      </a:xfrm>
                      <a:prstGeom prst="rect">
                        <a:avLst/>
                      </a:prstGeom>
                      <a:noFill/>
                      <a:effectLst>
                        <a:outerShdw dist="35921" dir="2700000" algn="ctr" rotWithShape="0">
                          <a:schemeClr val="bg1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872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38138" y="277813"/>
            <a:ext cx="11853862" cy="69373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EPHESUS Trial</a:t>
            </a:r>
            <a:r>
              <a:rPr lang="en-US" sz="3200" b="1" dirty="0">
                <a:solidFill>
                  <a:srgbClr val="C00000"/>
                </a:solidFill>
              </a:rPr>
              <a:t>: </a:t>
            </a:r>
            <a:r>
              <a:rPr lang="az-Latn-AZ" sz="3200" b="1" dirty="0">
                <a:solidFill>
                  <a:srgbClr val="C00000"/>
                </a:solidFill>
              </a:rPr>
              <a:t>Ciddi yan təsirlər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998723" name="Text Box 3"/>
          <p:cNvSpPr txBox="1">
            <a:spLocks noChangeArrowheads="1"/>
          </p:cNvSpPr>
          <p:nvPr/>
        </p:nvSpPr>
        <p:spPr bwMode="auto">
          <a:xfrm>
            <a:off x="1572920" y="1217615"/>
            <a:ext cx="27469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Ciddi </a:t>
            </a:r>
            <a:r>
              <a:rPr kumimoji="0" lang="az-Latn-A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hiperkaliemiya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p=0.002</a:t>
            </a:r>
          </a:p>
        </p:txBody>
      </p:sp>
      <p:graphicFrame>
        <p:nvGraphicFramePr>
          <p:cNvPr id="3998725" name="Object 5"/>
          <p:cNvGraphicFramePr>
            <a:graphicFrameLocks noChangeAspect="1"/>
          </p:cNvGraphicFramePr>
          <p:nvPr/>
        </p:nvGraphicFramePr>
        <p:xfrm>
          <a:off x="6047082" y="1843088"/>
          <a:ext cx="5762978" cy="441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Chart" r:id="rId6" imgW="4562545" imgH="4133970" progId="MSGraph.Chart.8">
                  <p:embed followColorScheme="full"/>
                </p:oleObj>
              </mc:Choice>
              <mc:Fallback>
                <p:oleObj name="Chart" r:id="rId6" imgW="4562545" imgH="4133970" progId="MSGraph.Chart.8">
                  <p:embed followColorScheme="full"/>
                  <p:pic>
                    <p:nvPicPr>
                      <p:cNvPr id="399872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7082" y="1843088"/>
                        <a:ext cx="5762978" cy="441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35921" dir="2700000" algn="ctr" rotWithShape="0">
                          <a:schemeClr val="bg1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8726" name="Text Box 6"/>
          <p:cNvSpPr txBox="1">
            <a:spLocks noChangeArrowheads="1"/>
          </p:cNvSpPr>
          <p:nvPr/>
        </p:nvSpPr>
        <p:spPr bwMode="auto">
          <a:xfrm>
            <a:off x="7405512" y="1311276"/>
            <a:ext cx="38137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Qi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ne</a:t>
            </a:r>
            <a:r>
              <a:rPr kumimoji="0" lang="az-Latn-A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k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omasti</a:t>
            </a:r>
            <a:r>
              <a:rPr kumimoji="0" lang="az-Latn-A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p=0.70</a:t>
            </a:r>
          </a:p>
        </p:txBody>
      </p:sp>
      <p:sp>
        <p:nvSpPr>
          <p:cNvPr id="3998727" name="Text Box 7"/>
          <p:cNvSpPr txBox="1">
            <a:spLocks noChangeArrowheads="1"/>
          </p:cNvSpPr>
          <p:nvPr/>
        </p:nvSpPr>
        <p:spPr bwMode="auto">
          <a:xfrm>
            <a:off x="7597292" y="5878513"/>
            <a:ext cx="12721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Eplerenone</a:t>
            </a:r>
          </a:p>
        </p:txBody>
      </p:sp>
      <p:sp>
        <p:nvSpPr>
          <p:cNvPr id="3998728" name="Text Box 8"/>
          <p:cNvSpPr txBox="1">
            <a:spLocks noChangeArrowheads="1"/>
          </p:cNvSpPr>
          <p:nvPr/>
        </p:nvSpPr>
        <p:spPr bwMode="auto">
          <a:xfrm>
            <a:off x="10058653" y="5903913"/>
            <a:ext cx="9364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Placebo</a:t>
            </a:r>
          </a:p>
        </p:txBody>
      </p:sp>
      <p:sp>
        <p:nvSpPr>
          <p:cNvPr id="3998729" name="Text Box 9"/>
          <p:cNvSpPr txBox="1">
            <a:spLocks noChangeArrowheads="1"/>
          </p:cNvSpPr>
          <p:nvPr/>
        </p:nvSpPr>
        <p:spPr bwMode="auto">
          <a:xfrm>
            <a:off x="8850489" y="6538914"/>
            <a:ext cx="25257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N Engl J Med 2003;348:1309-21</a:t>
            </a:r>
          </a:p>
        </p:txBody>
      </p:sp>
      <p:sp>
        <p:nvSpPr>
          <p:cNvPr id="3998730" name="Text Box 10"/>
          <p:cNvSpPr txBox="1">
            <a:spLocks noChangeArrowheads="1"/>
          </p:cNvSpPr>
          <p:nvPr/>
        </p:nvSpPr>
        <p:spPr bwMode="auto">
          <a:xfrm>
            <a:off x="1704492" y="5872163"/>
            <a:ext cx="12721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Eplerenone</a:t>
            </a:r>
          </a:p>
        </p:txBody>
      </p:sp>
      <p:sp>
        <p:nvSpPr>
          <p:cNvPr id="3998731" name="Text Box 11"/>
          <p:cNvSpPr txBox="1">
            <a:spLocks noChangeArrowheads="1"/>
          </p:cNvSpPr>
          <p:nvPr/>
        </p:nvSpPr>
        <p:spPr bwMode="auto">
          <a:xfrm>
            <a:off x="4165853" y="5897563"/>
            <a:ext cx="9364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Placebo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1709159" y="152280"/>
            <a:ext cx="8434699" cy="94158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3200" b="1" i="0" u="none" strike="noStrike" kern="1200" cap="none" spc="-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</a:rPr>
              <a:t>RALES və </a:t>
            </a:r>
            <a:r>
              <a:rPr kumimoji="0" lang="en-US" sz="3200" b="1" i="0" u="none" strike="noStrike" kern="1200" cap="none" spc="-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</a:rPr>
              <a:t>EMPHASIS</a:t>
            </a:r>
            <a:r>
              <a:rPr kumimoji="0" lang="az-Latn-AZ" sz="3200" b="1" i="0" u="none" strike="noStrike" kern="1200" cap="none" spc="-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</a:rPr>
              <a:t> tədqiqatlarının müqayisəli </a:t>
            </a:r>
            <a:r>
              <a:rPr lang="az-Latn-AZ" sz="3200" b="1" spc="-1" dirty="0" smtClean="0">
                <a:solidFill>
                  <a:schemeClr val="accent2">
                    <a:lumMod val="75000"/>
                  </a:schemeClr>
                </a:solidFill>
                <a:latin typeface="Arial"/>
              </a:rPr>
              <a:t>xarakteristikası</a:t>
            </a:r>
            <a:endParaRPr kumimoji="0" lang="en-US" sz="3200" b="1" i="0" u="none" strike="noStrike" kern="1200" cap="none" spc="-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TextShape 2"/>
          <p:cNvSpPr txBox="1"/>
          <p:nvPr/>
        </p:nvSpPr>
        <p:spPr>
          <a:xfrm>
            <a:off x="1832724" y="6406200"/>
            <a:ext cx="9302445" cy="451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1" normalizeH="0" baseline="0" noProof="0" dirty="0">
                <a:ln>
                  <a:noFill/>
                </a:ln>
                <a:solidFill>
                  <a:srgbClr val="0054A6"/>
                </a:solidFill>
                <a:effectLst/>
                <a:uLnTx/>
                <a:uFillTx/>
                <a:latin typeface="Arial"/>
              </a:rPr>
              <a:t>European J of Heart Fail, Volume: 13, Issue: 9, Pages: 929-936, First published: 18 February 2014, DOI: (10.1093/</a:t>
            </a:r>
            <a:r>
              <a:rPr kumimoji="0" lang="en-US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54A6"/>
                </a:solidFill>
                <a:effectLst/>
                <a:uLnTx/>
                <a:uFillTx/>
                <a:latin typeface="Arial"/>
              </a:rPr>
              <a:t>eurjhf</a:t>
            </a:r>
            <a:r>
              <a:rPr kumimoji="0" lang="en-US" sz="1200" b="1" i="0" u="none" strike="noStrike" kern="1200" cap="none" spc="-1" normalizeH="0" baseline="0" noProof="0" dirty="0">
                <a:ln>
                  <a:noFill/>
                </a:ln>
                <a:solidFill>
                  <a:srgbClr val="0054A6"/>
                </a:solidFill>
                <a:effectLst/>
                <a:uLnTx/>
                <a:uFillTx/>
                <a:latin typeface="Arial"/>
              </a:rPr>
              <a:t>/hfr093) </a:t>
            </a:r>
            <a:endParaRPr kumimoji="0" lang="en-US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7" name="Main graphic"/>
          <p:cNvPicPr/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/>
        </p:blipFill>
        <p:spPr>
          <a:xfrm>
            <a:off x="1897167" y="1625978"/>
            <a:ext cx="7894890" cy="4338986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0153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0318" y="1449656"/>
            <a:ext cx="861695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68" y="4946444"/>
            <a:ext cx="1965556" cy="23200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9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543A-D0A8-455F-92B6-20C908C187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76813" y="100099"/>
            <a:ext cx="5386387" cy="9572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az-Latn-AZ" b="1" dirty="0">
                <a:solidFill>
                  <a:srgbClr val="C00000"/>
                </a:solidFill>
              </a:rPr>
              <a:t>EMPHASIS-HF</a:t>
            </a:r>
            <a:endParaRPr lang="az-Cyrl-AZ" b="1" dirty="0">
              <a:solidFill>
                <a:srgbClr val="C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C07583-FE85-44E8-8CB2-24E3E051F825}"/>
              </a:ext>
            </a:extLst>
          </p:cNvPr>
          <p:cNvSpPr/>
          <p:nvPr/>
        </p:nvSpPr>
        <p:spPr>
          <a:xfrm>
            <a:off x="341745" y="6294692"/>
            <a:ext cx="11563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Zannad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F</a:t>
            </a:r>
            <a:r>
              <a:rPr kumimoji="0" lang="az-Latn-AZ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et al;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EMPHASIS-HF Study Group. Eplerenone in patients with systolic heart failure and mild symptoms. N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Engl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J Med. 2011 Jan 6;364(1):11-21.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hlinkClick r:id="rId2"/>
              </a:rPr>
              <a:t>https://www.slideshare.net/alizotte/aha-emphasishf-trial</a:t>
            </a:r>
            <a:r>
              <a:rPr kumimoji="0" lang="az-Latn-AZ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</a:t>
            </a:r>
            <a:endParaRPr kumimoji="0" lang="az-Cyrl-AZ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964AD9-0FB0-4283-A4AE-F2C1FD61E08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9581" y="1172202"/>
            <a:ext cx="7247479" cy="51224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375EE2-A733-4B6C-AC0A-6F576C211BD2}"/>
              </a:ext>
            </a:extLst>
          </p:cNvPr>
          <p:cNvSpPr/>
          <p:nvPr/>
        </p:nvSpPr>
        <p:spPr>
          <a:xfrm>
            <a:off x="232243" y="449637"/>
            <a:ext cx="4656840" cy="3785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Tədqiqatın növü: </a:t>
            </a:r>
            <a:r>
              <a:rPr kumimoji="0" lang="az-Latn-A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Randomizə olunmuş, ikili kor, plasebo nəzarətli tədqiqat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Xəstə qrupu: </a:t>
            </a:r>
            <a:r>
              <a:rPr kumimoji="0" lang="az-Latn-A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NYHA II sinif ÜÇ və AF ≤ 35% olan  2737 xəstə (29 ölkə, 278 mərkəz)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Müdaxilə: </a:t>
            </a:r>
            <a:r>
              <a:rPr kumimoji="0" lang="az-Latn-A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Eplerenon 50 mq/gündəlik (1364 xəstə) və ya plasebo (1373 xəstə)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Qiymətləndirmə: </a:t>
            </a:r>
            <a:r>
              <a:rPr kumimoji="0" lang="az-Latn-A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KV səbəblərdən ölüm və ÜÇ görə hospitalizasiya (ilkin son nöqtələr)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Müddət: </a:t>
            </a:r>
            <a:r>
              <a:rPr kumimoji="0" lang="az-Latn-A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21 ay (tədqiqat eplerenonun effektivliyi sübut olunduğuna görə erkən dayandırılmışdır)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F8192F-00AC-4D4D-8621-C72CC762AD3C}"/>
              </a:ext>
            </a:extLst>
          </p:cNvPr>
          <p:cNvSpPr txBox="1">
            <a:spLocks/>
          </p:cNvSpPr>
          <p:nvPr/>
        </p:nvSpPr>
        <p:spPr>
          <a:xfrm>
            <a:off x="178370" y="4516811"/>
            <a:ext cx="4656138" cy="12938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z-Latn-AZ" sz="2600" b="1" smtClean="0">
                <a:solidFill>
                  <a:srgbClr val="C00000"/>
                </a:solidFill>
              </a:rPr>
              <a:t>Eplerenon </a:t>
            </a:r>
            <a:r>
              <a:rPr lang="az-Latn-AZ" sz="2400" smtClean="0">
                <a:solidFill>
                  <a:srgbClr val="C00000"/>
                </a:solidFill>
              </a:rPr>
              <a:t>- xronik sistolik ÜÇ və yüngül simptomları olan xəstələrdə </a:t>
            </a:r>
            <a:r>
              <a:rPr lang="az-Latn-AZ" sz="2400" b="1" smtClean="0">
                <a:solidFill>
                  <a:srgbClr val="C00000"/>
                </a:solidFill>
              </a:rPr>
              <a:t>hospitalizasiya və ölüm riskini </a:t>
            </a:r>
            <a:r>
              <a:rPr lang="az-Latn-AZ" sz="3000" b="1" smtClean="0">
                <a:solidFill>
                  <a:srgbClr val="C00000"/>
                </a:solidFill>
              </a:rPr>
              <a:t>37 % </a:t>
            </a:r>
            <a:r>
              <a:rPr lang="az-Latn-AZ" sz="2400" smtClean="0">
                <a:solidFill>
                  <a:srgbClr val="C00000"/>
                </a:solidFill>
              </a:rPr>
              <a:t>azaltmışdır </a:t>
            </a:r>
            <a:endParaRPr lang="az-Cyrl-AZ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30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5744" y="1099054"/>
            <a:ext cx="6702425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69453" y="100099"/>
            <a:ext cx="9893839" cy="105496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az-Latn-AZ" sz="3200" b="1" dirty="0">
                <a:solidFill>
                  <a:srgbClr val="C00000"/>
                </a:solidFill>
              </a:rPr>
              <a:t>Birincili sonluqlar və digər sonluqlara görə </a:t>
            </a:r>
            <a:r>
              <a:rPr lang="az-Latn-AZ" sz="3200" b="1" dirty="0" smtClean="0">
                <a:solidFill>
                  <a:srgbClr val="C00000"/>
                </a:solidFill>
              </a:rPr>
              <a:t/>
            </a:r>
            <a:br>
              <a:rPr lang="az-Latn-AZ" sz="3200" b="1" dirty="0" smtClean="0">
                <a:solidFill>
                  <a:srgbClr val="C00000"/>
                </a:solidFill>
              </a:rPr>
            </a:br>
            <a:r>
              <a:rPr lang="az-Latn-AZ" sz="3200" b="1" dirty="0" smtClean="0">
                <a:solidFill>
                  <a:srgbClr val="C00000"/>
                </a:solidFill>
              </a:rPr>
              <a:t>hesablanan Kaplan-Meier </a:t>
            </a:r>
            <a:r>
              <a:rPr lang="az-Latn-AZ" sz="3200" b="1" dirty="0">
                <a:solidFill>
                  <a:srgbClr val="C00000"/>
                </a:solidFill>
              </a:rPr>
              <a:t>kumulyativ göstəricilər</a:t>
            </a:r>
            <a:r>
              <a:rPr lang="en-US" sz="3200" b="1" dirty="0" err="1">
                <a:solidFill>
                  <a:srgbClr val="C00000"/>
                </a:solidFill>
              </a:rPr>
              <a:t>i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C07583-FE85-44E8-8CB2-24E3E051F825}"/>
              </a:ext>
            </a:extLst>
          </p:cNvPr>
          <p:cNvSpPr/>
          <p:nvPr/>
        </p:nvSpPr>
        <p:spPr>
          <a:xfrm>
            <a:off x="369454" y="6391835"/>
            <a:ext cx="11563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Zannad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F</a:t>
            </a:r>
            <a:r>
              <a:rPr kumimoji="0" lang="az-Latn-A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et al;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EMPHASIS-HF Study Group. Eplerenone in patients with systolic heart failure and mild symptoms. 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Engl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J Med. 2011 Jan 6;364(1):11-21.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hlinkClick r:id="rId3"/>
              </a:rPr>
              <a:t>https://www.slideshare.net/alizotte/aha-emphasishf-trial</a:t>
            </a:r>
            <a:r>
              <a:rPr kumimoji="0" lang="az-Latn-A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</a:t>
            </a:r>
            <a:endParaRPr kumimoji="0" lang="az-Cyrl-A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2063686" y="1989675"/>
            <a:ext cx="176068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ÜÇ hospitalizasiya və KV ölüm (%)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5452581" y="2118393"/>
            <a:ext cx="17347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Bütün səbəblərdən ölüm (%)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2102980" y="4621599"/>
            <a:ext cx="16820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Bütün səbəblərdən hospitalizasiya (%)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5400232" y="4714179"/>
            <a:ext cx="168209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ÜÇ səbəbindən hospitalizasiya (%)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56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9467851" cy="1144800"/>
          </a:xfrm>
        </p:spPr>
        <p:txBody>
          <a:bodyPr/>
          <a:lstStyle/>
          <a:p>
            <a:pPr algn="ctr"/>
            <a:r>
              <a:rPr lang="az-Latn-AZ" sz="3200" b="1" dirty="0">
                <a:solidFill>
                  <a:schemeClr val="accent2">
                    <a:lumMod val="75000"/>
                  </a:schemeClr>
                </a:solidFill>
              </a:rPr>
              <a:t>EMFASİS-HF: «Ağır» yarımqruplarda effektivliyi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327350" y="1845891"/>
          <a:ext cx="11536820" cy="3937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07364">
                  <a:extLst>
                    <a:ext uri="{9D8B030D-6E8A-4147-A177-3AD203B41FA5}">
                      <a16:colId xmlns:a16="http://schemas.microsoft.com/office/drawing/2014/main" val="3755050852"/>
                    </a:ext>
                  </a:extLst>
                </a:gridCol>
                <a:gridCol w="2307364">
                  <a:extLst>
                    <a:ext uri="{9D8B030D-6E8A-4147-A177-3AD203B41FA5}">
                      <a16:colId xmlns:a16="http://schemas.microsoft.com/office/drawing/2014/main" val="50717823"/>
                    </a:ext>
                  </a:extLst>
                </a:gridCol>
                <a:gridCol w="2307364">
                  <a:extLst>
                    <a:ext uri="{9D8B030D-6E8A-4147-A177-3AD203B41FA5}">
                      <a16:colId xmlns:a16="http://schemas.microsoft.com/office/drawing/2014/main" val="3416632445"/>
                    </a:ext>
                  </a:extLst>
                </a:gridCol>
                <a:gridCol w="2307364">
                  <a:extLst>
                    <a:ext uri="{9D8B030D-6E8A-4147-A177-3AD203B41FA5}">
                      <a16:colId xmlns:a16="http://schemas.microsoft.com/office/drawing/2014/main" val="3529889900"/>
                    </a:ext>
                  </a:extLst>
                </a:gridCol>
                <a:gridCol w="2307364">
                  <a:extLst>
                    <a:ext uri="{9D8B030D-6E8A-4147-A177-3AD203B41FA5}">
                      <a16:colId xmlns:a16="http://schemas.microsoft.com/office/drawing/2014/main" val="78219913"/>
                    </a:ext>
                  </a:extLst>
                </a:gridCol>
              </a:tblGrid>
              <a:tr h="314485">
                <a:tc>
                  <a:txBody>
                    <a:bodyPr/>
                    <a:lstStyle/>
                    <a:p>
                      <a:r>
                        <a:rPr lang="az-Latn-AZ" b="1" dirty="0"/>
                        <a:t>Yarım qruplar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Latn-AZ" b="1" dirty="0"/>
                        <a:t>Eplerenon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Latn-AZ" b="1" dirty="0"/>
                        <a:t>Plasbo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Latn-AZ" b="1" dirty="0"/>
                        <a:t>HR (95 Cİ)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Latn-AZ" b="1" dirty="0"/>
                        <a:t>P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048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z-Latn-AZ" b="1" dirty="0"/>
                        <a:t>Bütün xəstələr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Latn-AZ" b="1" dirty="0"/>
                        <a:t>18,3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Latn-AZ" b="1" dirty="0"/>
                        <a:t>25,9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Latn-AZ" b="1" dirty="0"/>
                        <a:t>0,63 (0,54-0,74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Latn-AZ" b="1" dirty="0"/>
                        <a:t>&lt;0,0001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704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/>
                        <a:t>≤</a:t>
                      </a:r>
                      <a:r>
                        <a:rPr lang="az-Latn-AZ" b="1" dirty="0"/>
                        <a:t> 75 yaş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Latn-AZ" b="1" dirty="0"/>
                        <a:t>23</a:t>
                      </a:r>
                      <a:r>
                        <a:rPr lang="en-US" b="1" dirty="0"/>
                        <a:t>,6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32,7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0,66 (0,4-0,88)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&lt;0,00</a:t>
                      </a:r>
                      <a:r>
                        <a:rPr lang="en-US" b="1" dirty="0"/>
                        <a:t>4</a:t>
                      </a:r>
                      <a:endParaRPr lang="ru-RU" b="1" dirty="0"/>
                    </a:p>
                    <a:p>
                      <a:pPr algn="ctr"/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209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Tip 2 </a:t>
                      </a:r>
                      <a:r>
                        <a:rPr lang="az-Latn-AZ" b="1" dirty="0"/>
                        <a:t>Ş</a:t>
                      </a:r>
                      <a:r>
                        <a:rPr lang="en-US" b="1" dirty="0"/>
                        <a:t>D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Latn-AZ" b="1" dirty="0"/>
                        <a:t>21,6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Latn-AZ" b="1" dirty="0"/>
                        <a:t>35,2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Latn-AZ" b="1" dirty="0" smtClean="0"/>
                        <a:t>0,54 </a:t>
                      </a:r>
                      <a:r>
                        <a:rPr lang="az-Latn-AZ" b="1" dirty="0"/>
                        <a:t>( 0,42—0,79)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&lt;0,0001</a:t>
                      </a:r>
                    </a:p>
                    <a:p>
                      <a:pPr algn="ctr"/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171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z-Latn-AZ" b="1" dirty="0"/>
                        <a:t>hGFS &lt; 60 ml/dəq/1,73 m</a:t>
                      </a:r>
                      <a:r>
                        <a:rPr lang="az-Latn-AZ" b="1" baseline="30000" dirty="0"/>
                        <a:t>2</a:t>
                      </a:r>
                      <a:endParaRPr lang="ru-RU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Latn-AZ" b="1" dirty="0"/>
                        <a:t>24,4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Latn-AZ" b="1" dirty="0"/>
                        <a:t>35,5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Latn-AZ" b="1" dirty="0"/>
                        <a:t>0,62</a:t>
                      </a:r>
                      <a:r>
                        <a:rPr lang="az-Latn-AZ" b="1" baseline="0" dirty="0"/>
                        <a:t> (0,49-0,79)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&lt;0,0001</a:t>
                      </a:r>
                    </a:p>
                    <a:p>
                      <a:pPr algn="ctr"/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412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z-Latn-AZ" b="1" dirty="0"/>
                        <a:t>AF &lt; 35%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Latn-AZ" b="1" dirty="0"/>
                        <a:t>19,3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Latn-AZ" b="1" dirty="0"/>
                        <a:t>27,3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Latn-AZ" b="1" dirty="0"/>
                        <a:t>0,65 (0,53-0,78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&lt;0,0001</a:t>
                      </a:r>
                    </a:p>
                    <a:p>
                      <a:pPr algn="ctr"/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230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z-Latn-AZ" b="1" dirty="0"/>
                        <a:t>SAT &lt;123 mm c.s.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Latn-AZ" b="1" dirty="0"/>
                        <a:t>20,6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29,4</a:t>
                      </a:r>
                    </a:p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z-Latn-AZ" b="1" dirty="0"/>
                        <a:t>0,63 (0,51-0,79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&lt;0,0001</a:t>
                      </a:r>
                    </a:p>
                    <a:p>
                      <a:pPr algn="ctr"/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459669"/>
                  </a:ext>
                </a:extLst>
              </a:tr>
            </a:tbl>
          </a:graphicData>
        </a:graphic>
      </p:graphicFrame>
      <p:sp>
        <p:nvSpPr>
          <p:cNvPr id="4" name="Rectangle 4">
            <a:extLst>
              <a:ext uri="{FF2B5EF4-FFF2-40B4-BE49-F238E27FC236}">
                <a16:creationId xmlns:a16="http://schemas.microsoft.com/office/drawing/2014/main" id="{A9C07583-FE85-44E8-8CB2-24E3E051F825}"/>
              </a:ext>
            </a:extLst>
          </p:cNvPr>
          <p:cNvSpPr/>
          <p:nvPr/>
        </p:nvSpPr>
        <p:spPr>
          <a:xfrm>
            <a:off x="369454" y="6391835"/>
            <a:ext cx="11563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Zannad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F</a:t>
            </a:r>
            <a:r>
              <a:rPr kumimoji="0" lang="az-Latn-A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et al;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EMPHASIS-HF Study Group. Eplerenone in patients with systolic heart failure and mild symptoms. 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Engl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J Med. 2011 Jan 6;364(1):11-21.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hlinkClick r:id="rId2"/>
              </a:rPr>
              <a:t>https://www.slideshare.net/alizotte/aha-emphasishf-trial</a:t>
            </a:r>
            <a:r>
              <a:rPr kumimoji="0" lang="az-Latn-A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</a:t>
            </a:r>
            <a:endParaRPr kumimoji="0" lang="az-Cyrl-A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9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Main graphic"/>
          <p:cNvPicPr/>
          <p:nvPr/>
        </p:nvPicPr>
        <p:blipFill>
          <a:blip r:embed="rId2"/>
          <a:stretch/>
        </p:blipFill>
        <p:spPr>
          <a:xfrm>
            <a:off x="1798320" y="1723966"/>
            <a:ext cx="7568697" cy="4064101"/>
          </a:xfrm>
          <a:prstGeom prst="rect">
            <a:avLst/>
          </a:prstGeom>
          <a:ln>
            <a:noFill/>
          </a:ln>
        </p:spPr>
      </p:pic>
      <p:pic>
        <p:nvPicPr>
          <p:cNvPr id="37" name="logo"/>
          <p:cNvPicPr/>
          <p:nvPr/>
        </p:nvPicPr>
        <p:blipFill>
          <a:blip r:embed="rId3"/>
          <a:stretch/>
        </p:blipFill>
        <p:spPr>
          <a:xfrm>
            <a:off x="200257" y="6144827"/>
            <a:ext cx="360000" cy="475200"/>
          </a:xfrm>
          <a:prstGeom prst="rect">
            <a:avLst/>
          </a:prstGeom>
          <a:ln>
            <a:noFill/>
          </a:ln>
        </p:spPr>
      </p:pic>
      <p:sp>
        <p:nvSpPr>
          <p:cNvPr id="38" name="TextShape 1"/>
          <p:cNvSpPr txBox="1"/>
          <p:nvPr/>
        </p:nvSpPr>
        <p:spPr>
          <a:xfrm>
            <a:off x="1657885" y="6298250"/>
            <a:ext cx="10417324" cy="464892"/>
          </a:xfrm>
          <a:prstGeom prst="rect">
            <a:avLst/>
          </a:prstGeom>
          <a:noFill/>
          <a:ln>
            <a:noFill/>
          </a:ln>
        </p:spPr>
        <p:txBody>
          <a:bodyPr lIns="36000" tIns="46800" rIns="36000" bIns="46800" anchor="b" anchorCtr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Henry Krum. Circulation: Heart Failure. Clinical Benefit of </a:t>
            </a:r>
            <a:r>
              <a:rPr kumimoji="0" lang="en-US" sz="11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Eplerenone</a:t>
            </a:r>
            <a:r>
              <a:rPr kumimoji="0" lang="en-US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in Patients With Mild Symptoms of Systolic Heart Failure Already Receiving Optimal Best Practice Background Drug Therapy, Volume: 6, Issue: 4, Pages: 711-718, DOI: (10.1161/CIRCHEARTFAILURE.112.000173)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" y="185738"/>
            <a:ext cx="11331723" cy="1144587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Effect of </a:t>
            </a:r>
            <a:r>
              <a:rPr lang="en-US" sz="2000" dirty="0" err="1"/>
              <a:t>eplerenone</a:t>
            </a:r>
            <a:r>
              <a:rPr lang="en-US" sz="2000" dirty="0"/>
              <a:t> versus placebo on the EMPHASIS-HF study primary end point (cardiovascular [CV] death/heart failure [HF] hospitalization) according to background angiotensin-converting enzyme inhibitor (or angiotensin receptor blocker) dose (above or below 50% of target dose).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2" y="129996"/>
            <a:ext cx="12192002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EMPHASIS-HF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tədqiqatın</a:t>
            </a: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da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Eplerenon</a:t>
            </a: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un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plasebo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ilə</a:t>
            </a: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 müqayisədə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əsas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 son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nöqtə</a:t>
            </a: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lərə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 (</a:t>
            </a: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V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ölüm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/</a:t>
            </a: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ÜÇ görə hospitalizasiya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) </a:t>
            </a: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AÇFi və ya ARB-lərin hədəf dozalarının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50%-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dən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yuxarı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və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ya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aşağı</a:t>
            </a: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/>
              </a:rPr>
              <a:t> olmasından asılı olaraq təsiri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6266" y="5487775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6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Shape 1"/>
          <p:cNvSpPr txBox="1"/>
          <p:nvPr/>
        </p:nvSpPr>
        <p:spPr>
          <a:xfrm>
            <a:off x="1889760" y="6174900"/>
            <a:ext cx="8640000" cy="451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200" b="1" spc="-1">
                <a:solidFill>
                  <a:srgbClr val="000000"/>
                </a:solidFill>
                <a:latin typeface="Arial"/>
              </a:rPr>
              <a:t>João Pedro Ferreira et al. </a:t>
            </a:r>
            <a:r>
              <a:rPr lang="en-US" sz="1200" b="1" i="1" spc="-1">
                <a:solidFill>
                  <a:srgbClr val="000000"/>
                </a:solidFill>
                <a:latin typeface="Arial"/>
              </a:rPr>
              <a:t>J Am Coll Cardiol HF</a:t>
            </a:r>
            <a:r>
              <a:rPr lang="en-US" sz="1200" b="1" spc="-1">
                <a:solidFill>
                  <a:srgbClr val="000000"/>
                </a:solidFill>
                <a:latin typeface="Arial"/>
              </a:rPr>
              <a:t> 2020; 8:984-995.</a:t>
            </a:r>
            <a:endParaRPr lang="en-US" sz="120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" name="Main graphic"/>
          <p:cNvPicPr/>
          <p:nvPr/>
        </p:nvPicPr>
        <p:blipFill>
          <a:blip r:embed="rId2"/>
          <a:stretch/>
        </p:blipFill>
        <p:spPr>
          <a:xfrm>
            <a:off x="524396" y="317308"/>
            <a:ext cx="6355532" cy="5857592"/>
          </a:xfrm>
          <a:prstGeom prst="rect">
            <a:avLst/>
          </a:prstGeom>
          <a:ln>
            <a:noFill/>
          </a:ln>
        </p:spPr>
      </p:pic>
      <p:pic>
        <p:nvPicPr>
          <p:cNvPr id="41" name="Journal Logo"/>
          <p:cNvPicPr/>
          <p:nvPr/>
        </p:nvPicPr>
        <p:blipFill>
          <a:blip r:embed="rId3"/>
          <a:stretch/>
        </p:blipFill>
        <p:spPr>
          <a:xfrm>
            <a:off x="8338080" y="6107040"/>
            <a:ext cx="2293920" cy="714240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879929" y="1886375"/>
            <a:ext cx="5050466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 smtClean="0">
                <a:solidFill>
                  <a:schemeClr val="accent1">
                    <a:lumMod val="50000"/>
                  </a:schemeClr>
                </a:solidFill>
              </a:rPr>
              <a:t>RALES </a:t>
            </a: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</a:rPr>
              <a:t>trial, </a:t>
            </a:r>
            <a:endParaRPr lang="az-Latn-AZ" sz="23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300" b="1" dirty="0" smtClean="0">
                <a:solidFill>
                  <a:schemeClr val="accent1">
                    <a:lumMod val="50000"/>
                  </a:schemeClr>
                </a:solidFill>
              </a:rPr>
              <a:t>NNT</a:t>
            </a: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</a:rPr>
              <a:t>= 9 (7</a:t>
            </a:r>
            <a:r>
              <a:rPr lang="az-Latn-AZ" sz="2300" b="1" dirty="0">
                <a:solidFill>
                  <a:schemeClr val="accent1">
                    <a:lumMod val="50000"/>
                  </a:schemeClr>
                </a:solidFill>
              </a:rPr>
              <a:t>-dən</a:t>
            </a: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</a:rPr>
              <a:t> 14</a:t>
            </a:r>
            <a:r>
              <a:rPr lang="az-Latn-AZ" sz="2300" b="1" dirty="0">
                <a:solidFill>
                  <a:schemeClr val="accent1">
                    <a:lumMod val="50000"/>
                  </a:schemeClr>
                </a:solidFill>
              </a:rPr>
              <a:t>-ə dək</a:t>
            </a: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</a:rPr>
              <a:t>), </a:t>
            </a:r>
            <a:endParaRPr lang="az-Latn-AZ" sz="23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300" b="1" dirty="0">
                <a:solidFill>
                  <a:schemeClr val="accent1">
                    <a:lumMod val="50000"/>
                  </a:schemeClr>
                </a:solidFill>
              </a:rPr>
              <a:t>h</a:t>
            </a:r>
            <a:r>
              <a:rPr lang="az-Latn-AZ" sz="2300" b="1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en-US" sz="2300" b="1" dirty="0" smtClean="0">
                <a:solidFill>
                  <a:schemeClr val="accent1">
                    <a:lumMod val="50000"/>
                  </a:schemeClr>
                </a:solidFill>
              </a:rPr>
              <a:t>d</a:t>
            </a:r>
            <a:r>
              <a:rPr lang="az-Latn-AZ" sz="2300" b="1" dirty="0" smtClean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sz="2300" b="1" dirty="0" smtClean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az-Latn-AZ" sz="2300" b="1" dirty="0">
                <a:solidFill>
                  <a:schemeClr val="accent1">
                    <a:lumMod val="50000"/>
                  </a:schemeClr>
                </a:solidFill>
              </a:rPr>
              <a:t>ə</a:t>
            </a: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accent1">
                    <a:lumMod val="50000"/>
                  </a:schemeClr>
                </a:solidFill>
              </a:rPr>
              <a:t>olmadan</a:t>
            </a: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accent1">
                    <a:lumMod val="50000"/>
                  </a:schemeClr>
                </a:solidFill>
              </a:rPr>
              <a:t>ya</a:t>
            </a:r>
            <a:r>
              <a:rPr lang="az-Latn-AZ" sz="2300" b="1" dirty="0" smtClean="0">
                <a:solidFill>
                  <a:schemeClr val="accent1">
                    <a:lumMod val="50000"/>
                  </a:schemeClr>
                </a:solidFill>
              </a:rPr>
              <a:t>şam müddəti:</a:t>
            </a:r>
            <a:r>
              <a:rPr lang="en-US" sz="23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az-Latn-AZ" sz="23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300" b="1" dirty="0" smtClean="0">
                <a:solidFill>
                  <a:schemeClr val="accent1">
                    <a:lumMod val="50000"/>
                  </a:schemeClr>
                </a:solidFill>
              </a:rPr>
              <a:t>+</a:t>
            </a:r>
            <a:r>
              <a:rPr lang="az-Latn-AZ" sz="2300" b="1" dirty="0">
                <a:solidFill>
                  <a:schemeClr val="accent1">
                    <a:lumMod val="50000"/>
                  </a:schemeClr>
                </a:solidFill>
              </a:rPr>
              <a:t>1,1 il </a:t>
            </a:r>
            <a:r>
              <a:rPr lang="en-US" sz="2300" b="1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az-Latn-AZ" sz="2300" b="1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en-US" sz="2300" b="1" dirty="0" smtClean="0">
                <a:solidFill>
                  <a:schemeClr val="accent1">
                    <a:lumMod val="50000"/>
                  </a:schemeClr>
                </a:solidFill>
              </a:rPr>
              <a:t>0.1 </a:t>
            </a:r>
            <a:r>
              <a:rPr lang="az-Latn-AZ" sz="2300" b="1" dirty="0">
                <a:solidFill>
                  <a:schemeClr val="accent1">
                    <a:lumMod val="50000"/>
                  </a:schemeClr>
                </a:solidFill>
              </a:rPr>
              <a:t>dən</a:t>
            </a: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</a:rPr>
              <a:t> + 2.3 </a:t>
            </a:r>
            <a:r>
              <a:rPr lang="az-Latn-AZ" sz="2300" b="1" dirty="0">
                <a:solidFill>
                  <a:schemeClr val="accent1">
                    <a:lumMod val="50000"/>
                  </a:schemeClr>
                </a:solidFill>
              </a:rPr>
              <a:t>il</a:t>
            </a: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</a:rPr>
              <a:t>). </a:t>
            </a:r>
            <a:endParaRPr lang="az-Latn-AZ" sz="23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3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az-Latn-AZ" sz="23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300" b="1" dirty="0">
                <a:solidFill>
                  <a:schemeClr val="accent1">
                    <a:lumMod val="50000"/>
                  </a:schemeClr>
                </a:solidFill>
              </a:rPr>
              <a:t>EMPHASIS-HF</a:t>
            </a:r>
            <a:r>
              <a:rPr lang="az-Latn-AZ" sz="2300" b="1" dirty="0" smtClean="0">
                <a:solidFill>
                  <a:schemeClr val="accent1">
                    <a:lumMod val="50000"/>
                  </a:schemeClr>
                </a:solidFill>
              </a:rPr>
              <a:t>-trial </a:t>
            </a:r>
          </a:p>
          <a:p>
            <a:r>
              <a:rPr lang="en-US" sz="23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z-Latn-AZ" sz="2300" b="1" dirty="0">
                <a:solidFill>
                  <a:schemeClr val="accent1">
                    <a:lumMod val="50000"/>
                  </a:schemeClr>
                </a:solidFill>
              </a:rPr>
              <a:t>NNT-1</a:t>
            </a:r>
            <a:r>
              <a:rPr lang="en-US" sz="2300" b="1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az-Latn-AZ" sz="23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300" b="1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az-Latn-AZ" sz="2300" b="1" dirty="0">
                <a:solidFill>
                  <a:schemeClr val="accent1">
                    <a:lumMod val="50000"/>
                  </a:schemeClr>
                </a:solidFill>
              </a:rPr>
              <a:t>-dən</a:t>
            </a: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</a:rPr>
              <a:t> 22</a:t>
            </a:r>
            <a:r>
              <a:rPr lang="az-Latn-AZ" sz="2300" b="1" dirty="0">
                <a:solidFill>
                  <a:schemeClr val="accent1">
                    <a:lumMod val="50000"/>
                  </a:schemeClr>
                </a:solidFill>
              </a:rPr>
              <a:t>-ə dək </a:t>
            </a: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</a:rPr>
              <a:t>), </a:t>
            </a:r>
            <a:endParaRPr lang="az-Latn-AZ" sz="23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az-Latn-AZ" sz="2300" b="1" dirty="0">
                <a:solidFill>
                  <a:schemeClr val="accent1">
                    <a:lumMod val="50000"/>
                  </a:schemeClr>
                </a:solidFill>
              </a:rPr>
              <a:t>hadisə olmadan yaşam </a:t>
            </a:r>
            <a:r>
              <a:rPr lang="az-Latn-AZ" sz="2300" b="1" dirty="0" smtClean="0">
                <a:solidFill>
                  <a:schemeClr val="accent1">
                    <a:lumMod val="50000"/>
                  </a:schemeClr>
                </a:solidFill>
              </a:rPr>
              <a:t>müddəti: </a:t>
            </a:r>
            <a:r>
              <a:rPr lang="en-US" sz="23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az-Latn-AZ" sz="23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300" b="1" dirty="0" smtClean="0">
                <a:solidFill>
                  <a:schemeClr val="accent1">
                    <a:lumMod val="50000"/>
                  </a:schemeClr>
                </a:solidFill>
              </a:rPr>
              <a:t>+</a:t>
            </a: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</a:rPr>
              <a:t>2.9</a:t>
            </a:r>
            <a:r>
              <a:rPr lang="az-Latn-AZ" sz="2300" b="1" dirty="0">
                <a:solidFill>
                  <a:schemeClr val="accent1">
                    <a:lumMod val="50000"/>
                  </a:schemeClr>
                </a:solidFill>
              </a:rPr>
              <a:t>il </a:t>
            </a: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</a:rPr>
              <a:t>(1.2</a:t>
            </a:r>
            <a:r>
              <a:rPr lang="az-Latn-AZ" sz="2300" b="1" dirty="0">
                <a:solidFill>
                  <a:schemeClr val="accent1">
                    <a:lumMod val="50000"/>
                  </a:schemeClr>
                </a:solidFill>
              </a:rPr>
              <a:t>dən</a:t>
            </a: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</a:rPr>
              <a:t> 4.5</a:t>
            </a:r>
            <a:r>
              <a:rPr lang="az-Latn-AZ" sz="2300" b="1" dirty="0">
                <a:solidFill>
                  <a:schemeClr val="accent1">
                    <a:lumMod val="50000"/>
                  </a:schemeClr>
                </a:solidFill>
              </a:rPr>
              <a:t>-ə dək</a:t>
            </a: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</a:rPr>
              <a:t>).</a:t>
            </a:r>
            <a:endParaRPr lang="ru-RU" sz="23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4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Shape 2"/>
          <p:cNvSpPr txBox="1"/>
          <p:nvPr/>
        </p:nvSpPr>
        <p:spPr>
          <a:xfrm>
            <a:off x="1932552" y="6397638"/>
            <a:ext cx="8640000" cy="451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800" b="1" spc="-1">
                <a:solidFill>
                  <a:srgbClr val="0054A6"/>
                </a:solidFill>
                <a:latin typeface="Arial"/>
              </a:rPr>
              <a:t>European J of Heart Fail, Volume: 13, Issue: 9, Pages: 929-936, First published: 18 February 2014, DOI: (10.1093/eurjhf/hfr093) </a:t>
            </a:r>
            <a:endParaRPr lang="en-US" sz="800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" name="Main graphic"/>
          <p:cNvPicPr/>
          <p:nvPr/>
        </p:nvPicPr>
        <p:blipFill>
          <a:blip r:embed="rId3"/>
          <a:stretch/>
        </p:blipFill>
        <p:spPr>
          <a:xfrm>
            <a:off x="2379265" y="1653604"/>
            <a:ext cx="5906435" cy="4460142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45579" y="542173"/>
            <a:ext cx="8171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Latn-AZ" sz="32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3 komponentli RAAS blokatorları daha </a:t>
            </a:r>
            <a:r>
              <a:rPr lang="az-Latn-AZ" sz="32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efektiv vasitədir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Штриховая стрелка вправо 4"/>
          <p:cNvSpPr/>
          <p:nvPr/>
        </p:nvSpPr>
        <p:spPr>
          <a:xfrm rot="1114255">
            <a:off x="3714369" y="2735455"/>
            <a:ext cx="4572000" cy="428878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6063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87111" y="250270"/>
            <a:ext cx="9205913" cy="5524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az-Latn-AZ" sz="3200" b="1" dirty="0" err="1">
                <a:solidFill>
                  <a:schemeClr val="accent2">
                    <a:lumMod val="75000"/>
                  </a:schemeClr>
                </a:solidFill>
              </a:rPr>
              <a:t>Aldosteronun</a:t>
            </a:r>
            <a:r>
              <a:rPr lang="az-Latn-AZ" sz="3200" b="1" dirty="0">
                <a:solidFill>
                  <a:schemeClr val="accent2">
                    <a:lumMod val="75000"/>
                  </a:schemeClr>
                </a:solidFill>
              </a:rPr>
              <a:t> zərərli təsirləri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51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6902" y="1050076"/>
            <a:ext cx="8027581" cy="5191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65658" y="6488668"/>
            <a:ext cx="1192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Parthasarathy</a:t>
            </a:r>
            <a:r>
              <a:rPr kumimoji="0" lang="az-Latn-AZ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H.,K.,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MacDonald</a:t>
            </a:r>
            <a:r>
              <a:rPr kumimoji="0" lang="az-Latn-AZ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T., M.,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Mineralocorticoid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Receptor Antagonists</a:t>
            </a:r>
            <a:r>
              <a:rPr kumimoji="0" lang="az-Latn-AZ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</a:t>
            </a:r>
            <a:r>
              <a:rPr kumimoji="0" lang="az-Latn-A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</a:t>
            </a:r>
            <a:r>
              <a:rPr kumimoji="0" lang="az-Latn-AZ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z-Latn-A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Hypertension</a:t>
            </a:r>
            <a:r>
              <a:rPr kumimoji="0" lang="az-Latn-AZ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z-Latn-AZ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Reports</a:t>
            </a:r>
            <a:r>
              <a:rPr kumimoji="0" lang="az-Latn-AZ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2007, 9:45–52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1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13040"/>
            <a:ext cx="10392508" cy="24005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247" y="2582258"/>
            <a:ext cx="10227656" cy="200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1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18627" y="214262"/>
            <a:ext cx="10972800" cy="136670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Spironolakton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və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Eplerenon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Xroniki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Ürək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Çatışmazlığı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Olan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Xəstələrdə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SM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Sistolik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Funksiyas</a:t>
            </a:r>
            <a:r>
              <a:rPr lang="az-Latn-AZ" sz="3200" b="1" dirty="0">
                <a:solidFill>
                  <a:schemeClr val="accent2">
                    <a:lumMod val="75000"/>
                  </a:schemeClr>
                </a:solidFill>
              </a:rPr>
              <a:t>ı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n</a:t>
            </a:r>
            <a:r>
              <a:rPr lang="az-Latn-AZ" sz="3200" b="1" dirty="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t</a:t>
            </a:r>
            <a:r>
              <a:rPr lang="az-Latn-AZ" sz="3200" b="1" dirty="0">
                <a:solidFill>
                  <a:schemeClr val="accent2">
                    <a:lumMod val="75000"/>
                  </a:schemeClr>
                </a:solidFill>
              </a:rPr>
              <a:t>ə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siri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627" y="2349314"/>
            <a:ext cx="10287001" cy="2730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66273" y="6488668"/>
            <a:ext cx="49241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1200" dirty="0" smtClean="0"/>
              <a:t>    </a:t>
            </a:r>
            <a:r>
              <a:rPr lang="en-US" sz="1200" dirty="0" err="1" smtClean="0"/>
              <a:t>Khondokar</a:t>
            </a:r>
            <a:r>
              <a:rPr lang="en-US" sz="1200" dirty="0" smtClean="0"/>
              <a:t> </a:t>
            </a:r>
            <a:r>
              <a:rPr lang="en-US" sz="1200" dirty="0"/>
              <a:t>N., et al., University Heart Journal 2020; 16(2): 65-70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66047" y="5184076"/>
            <a:ext cx="10093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Conclusion: In this study, the improvement in systolic function was more in </a:t>
            </a:r>
            <a:r>
              <a:rPr lang="en-US" dirty="0" err="1"/>
              <a:t>eplerenone</a:t>
            </a:r>
            <a:r>
              <a:rPr lang="en-US" dirty="0"/>
              <a:t> arm, which also had fewer adverse side effects when compared to spironolactone arm. So, it can be concluded that </a:t>
            </a:r>
            <a:r>
              <a:rPr lang="en-US" dirty="0" err="1"/>
              <a:t>eplerenone</a:t>
            </a:r>
            <a:r>
              <a:rPr lang="en-US" dirty="0"/>
              <a:t> can be advised in patient with chronic heart failure in addition to other drugs that are used to treat heart failure.</a:t>
            </a:r>
            <a:endParaRPr lang="ru-RU" dirty="0"/>
          </a:p>
        </p:txBody>
      </p:sp>
      <p:sp>
        <p:nvSpPr>
          <p:cNvPr id="8" name="Скругленная прямоугольная выноска 7"/>
          <p:cNvSpPr/>
          <p:nvPr/>
        </p:nvSpPr>
        <p:spPr bwMode="auto">
          <a:xfrm>
            <a:off x="1136614" y="2242198"/>
            <a:ext cx="10051026" cy="2280651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Nəticə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: Bu </a:t>
            </a:r>
            <a:r>
              <a:rPr lang="az-Latn-AZ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tədqiqatda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sistolik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funksiyanın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yaxşılaşması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eplerenon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qolunda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daha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çox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olmuşdur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ki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bu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da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spironolakton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qolu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ilə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müqayisədə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az-Latn-AZ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arzuolunmz yan </a:t>
            </a:r>
            <a:r>
              <a:rPr lang="az-Latn-AZ" sz="2400" b="1" dirty="0" smtClean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təsirlərin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daha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az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az-Latn-AZ" sz="2400" b="1" dirty="0" smtClean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olması ilə müşayət olunmuşdur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Beləliklə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belə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bir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nəticəyə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gəlmək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olar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ki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eplerenon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xroniki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ürək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çatışmazlığı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olan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xəstələrə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ürək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çatışmazlığının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müalicəsində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istifadə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olunan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digər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dərmanlara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əlavə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olaraq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tövsiyə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edilə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bilər</a:t>
            </a:r>
            <a:r>
              <a:rPr lang="en-US" sz="2400" b="1" dirty="0">
                <a:solidFill>
                  <a:srgbClr val="002060"/>
                </a:solidFill>
                <a:latin typeface="Times New Roman" pitchFamily="16" charset="0"/>
                <a:cs typeface="msgothic" charset="0"/>
              </a:rPr>
              <a:t>.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6" charset="0"/>
              <a:cs typeface="msgothic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1168" y="0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9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/>
          </p:nvPr>
        </p:nvSpPr>
        <p:spPr>
          <a:xfrm>
            <a:off x="609600" y="1418400"/>
            <a:ext cx="10972320" cy="416340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Fine-Gray´s competing risk regression, we compared the clinical outcomes of 293 patients with chronic HF and left ventricular ejection fraction &lt;40% treated with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eplerenone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293 propensity-score matched individuals treated with spironolactone. Study subjects were selected from a prospective cohort of 1404 ambulatory patients with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HFrEF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seen since 2010 to 2019 in a single specialized HF clinic, among which 992 received a mineralocorticoid receptor antagonist at baseline. Median follow-up was 3.95 years.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observational, real-world, propensity-score matched study of patients with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HFrEF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eplerenone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associated to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cardiovascular mortality and lower all-cause mortality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 spironolactone.</a:t>
            </a:r>
          </a:p>
          <a:p>
            <a:pPr>
              <a:lnSpc>
                <a:spcPct val="17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Real world comparison of spironolactone and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eplerenone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in patients with heart failure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1580" y="6216504"/>
            <a:ext cx="105483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B0F0"/>
                </a:solidFill>
              </a:rPr>
              <a:t>Patricia</a:t>
            </a:r>
            <a:r>
              <a:rPr lang="az-Latn-AZ" sz="1200" dirty="0" smtClean="0">
                <a:solidFill>
                  <a:srgbClr val="00B0F0"/>
                </a:solidFill>
              </a:rPr>
              <a:t> </a:t>
            </a:r>
            <a:r>
              <a:rPr lang="en-US" sz="1200" dirty="0" smtClean="0">
                <a:solidFill>
                  <a:srgbClr val="00B0F0"/>
                </a:solidFill>
              </a:rPr>
              <a:t>Pardo-</a:t>
            </a:r>
            <a:r>
              <a:rPr lang="en-US" sz="1200" dirty="0" err="1" smtClean="0">
                <a:solidFill>
                  <a:srgbClr val="00B0F0"/>
                </a:solidFill>
              </a:rPr>
              <a:t>Martínez</a:t>
            </a:r>
            <a:r>
              <a:rPr lang="az-Latn-AZ" sz="1200" dirty="0" smtClean="0">
                <a:solidFill>
                  <a:srgbClr val="00B0F0"/>
                </a:solidFill>
              </a:rPr>
              <a:t> P</a:t>
            </a:r>
            <a:r>
              <a:rPr lang="en-US" sz="1200" dirty="0" smtClean="0">
                <a:solidFill>
                  <a:srgbClr val="00B0F0"/>
                </a:solidFill>
              </a:rPr>
              <a:t>., et al., European </a:t>
            </a:r>
            <a:r>
              <a:rPr lang="en-US" sz="1200" dirty="0">
                <a:solidFill>
                  <a:srgbClr val="00B0F0"/>
                </a:solidFill>
              </a:rPr>
              <a:t>Journal of Internal </a:t>
            </a:r>
            <a:r>
              <a:rPr lang="en-US" sz="1200" dirty="0" smtClean="0">
                <a:solidFill>
                  <a:srgbClr val="00B0F0"/>
                </a:solidFill>
              </a:rPr>
              <a:t>Medicine, Volume </a:t>
            </a:r>
            <a:r>
              <a:rPr lang="en-US" sz="1200" dirty="0">
                <a:solidFill>
                  <a:srgbClr val="00B0F0"/>
                </a:solidFill>
              </a:rPr>
              <a:t>97, March 2022, Pages 86-94</a:t>
            </a:r>
            <a:endParaRPr lang="ru-RU" sz="1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73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317" y="1492138"/>
            <a:ext cx="10372725" cy="5194989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84350" y="568325"/>
            <a:ext cx="10407650" cy="785813"/>
          </a:xfrm>
          <a:prstGeom prst="rect">
            <a:avLst/>
          </a:prstGeom>
        </p:spPr>
        <p:txBody>
          <a:bodyPr/>
          <a:lstStyle/>
          <a:p>
            <a:r>
              <a:rPr lang="az-Latn-AZ" sz="4400" b="1" dirty="0" smtClean="0">
                <a:solidFill>
                  <a:srgbClr val="C00000"/>
                </a:solidFill>
              </a:rPr>
              <a:t>Eplerenon </a:t>
            </a:r>
            <a:r>
              <a:rPr lang="az-Latn-AZ" sz="4400" b="1" dirty="0">
                <a:solidFill>
                  <a:srgbClr val="C00000"/>
                </a:solidFill>
              </a:rPr>
              <a:t>AFqÜÇ müalicəsində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15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 idx="4294967295"/>
          </p:nvPr>
        </p:nvSpPr>
        <p:spPr>
          <a:xfrm>
            <a:off x="1784350" y="568325"/>
            <a:ext cx="10407650" cy="1144588"/>
          </a:xfrm>
          <a:prstGeom prst="rect">
            <a:avLst/>
          </a:prstGeom>
        </p:spPr>
        <p:txBody>
          <a:bodyPr/>
          <a:lstStyle/>
          <a:p>
            <a:r>
              <a:rPr lang="en-US" sz="3600" b="1"/>
              <a:t>Prior Outcomes Trials in HFpEF</a:t>
            </a:r>
            <a:endParaRPr lang="en-US" sz="3600" b="1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146" y="323266"/>
            <a:ext cx="10012218" cy="584775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</a:rPr>
              <a:t>AFqÜÇ malicəsinə dair aparılan tədqiqatların nəticələri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231592" y="5960853"/>
            <a:ext cx="897148" cy="793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221" y="5885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4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433920" y="381640"/>
            <a:ext cx="1132416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08161" y="6211373"/>
            <a:ext cx="2302080" cy="4248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0160" y="979303"/>
            <a:ext cx="9039360" cy="48936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580161" y="5972308"/>
            <a:ext cx="5224320" cy="2318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</a:rPr>
              <a:t>Stuart J. </a:t>
            </a:r>
            <a:r>
              <a:rPr kumimoji="0" lang="en-GB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</a:rPr>
              <a:t>Pocock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</a:rPr>
              <a:t> et al. JACC 2015;66:2757-2766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30560" y="6613175"/>
            <a:ext cx="6574080" cy="3470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77761" marR="0" lvl="0" indent="-7776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</a:rPr>
              <a:t>2015 American College of Cardiology Foundation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10972800" cy="63341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az-Latn-AZ" b="1" dirty="0">
                <a:solidFill>
                  <a:srgbClr val="C00000"/>
                </a:solidFill>
              </a:rPr>
              <a:t>TOPCAT tədqiqatı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736" y="1134840"/>
            <a:ext cx="7001478" cy="393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634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 idx="4294967295"/>
          </p:nvPr>
        </p:nvSpPr>
        <p:spPr>
          <a:xfrm>
            <a:off x="1784350" y="568325"/>
            <a:ext cx="10407650" cy="1144588"/>
          </a:xfrm>
          <a:prstGeom prst="rect">
            <a:avLst/>
          </a:prstGeom>
        </p:spPr>
        <p:txBody>
          <a:bodyPr/>
          <a:lstStyle/>
          <a:p>
            <a:r>
              <a:rPr lang="en-US" sz="3600" b="1"/>
              <a:t>PARAGON-HF: Primary Results</a:t>
            </a:r>
            <a:endParaRPr lang="en-US" sz="3600" b="1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31592" y="5960853"/>
            <a:ext cx="897148" cy="793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120" y="78065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7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0385" y="568325"/>
            <a:ext cx="12131615" cy="114458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az-Latn-AZ" sz="3200" b="1" dirty="0" smtClean="0">
                <a:solidFill>
                  <a:srgbClr val="C00000"/>
                </a:solidFill>
              </a:rPr>
              <a:t>Eplerenonunun </a:t>
            </a:r>
            <a:r>
              <a:rPr lang="az-Latn-AZ" sz="3200" b="1" dirty="0">
                <a:solidFill>
                  <a:srgbClr val="C00000"/>
                </a:solidFill>
              </a:rPr>
              <a:t>AFqÜÇ müalicəsində roluna </a:t>
            </a:r>
            <a:r>
              <a:rPr lang="az-Latn-AZ" sz="3200" b="1" dirty="0" smtClean="0">
                <a:solidFill>
                  <a:srgbClr val="C00000"/>
                </a:solidFill>
              </a:rPr>
              <a:t/>
            </a:r>
            <a:br>
              <a:rPr lang="az-Latn-AZ" sz="3200" b="1" dirty="0" smtClean="0">
                <a:solidFill>
                  <a:srgbClr val="C00000"/>
                </a:solidFill>
              </a:rPr>
            </a:br>
            <a:r>
              <a:rPr lang="az-Latn-AZ" sz="3200" b="1" dirty="0" smtClean="0">
                <a:solidFill>
                  <a:srgbClr val="C00000"/>
                </a:solidFill>
              </a:rPr>
              <a:t>dair əsas tədqiqatlar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60098" name="Picture 2" descr="Table 2: Key studies of eplerenone in the field of HF with preserved E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518" y="1948292"/>
            <a:ext cx="8280875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41690" y="6049520"/>
            <a:ext cx="9887484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Deswal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A, Richardson P, Bozkurt B, Mann DL Results of the randomized aldosterone antagonism in heart failure with preserved ejection fraction trial (RAAM-PEF). J Card Fail 2011;17:634-42.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Kampourides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N,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Tziakas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D,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Chalikias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G,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Papazoglou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D,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Maltezos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E,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Symeonides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D, et al. Usefulness of matrix metalloproteinase-9 plasma levels to identify patients with preserved left ventricular systolic function after acute myocardial infarction who could benefit from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eplerenone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. Am J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Cardiol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2012;110:1085-91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0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865974" y="6523184"/>
            <a:ext cx="8640000" cy="27554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en-US" sz="1200" b="1" spc="-1" dirty="0">
                <a:solidFill>
                  <a:srgbClr val="000000"/>
                </a:solidFill>
              </a:rPr>
              <a:t>Scott D. Solomon et al. </a:t>
            </a:r>
            <a:r>
              <a:rPr lang="en-US" sz="1200" b="1" i="1" spc="-1" dirty="0">
                <a:solidFill>
                  <a:srgbClr val="000000"/>
                </a:solidFill>
              </a:rPr>
              <a:t>J Am </a:t>
            </a:r>
            <a:r>
              <a:rPr lang="en-US" sz="1200" b="1" i="1" spc="-1" dirty="0" err="1">
                <a:solidFill>
                  <a:srgbClr val="000000"/>
                </a:solidFill>
              </a:rPr>
              <a:t>Coll</a:t>
            </a:r>
            <a:r>
              <a:rPr lang="en-US" sz="1200" b="1" i="1" spc="-1" dirty="0">
                <a:solidFill>
                  <a:srgbClr val="000000"/>
                </a:solidFill>
              </a:rPr>
              <a:t> </a:t>
            </a:r>
            <a:r>
              <a:rPr lang="en-US" sz="1200" b="1" i="1" spc="-1" dirty="0" err="1">
                <a:solidFill>
                  <a:srgbClr val="000000"/>
                </a:solidFill>
              </a:rPr>
              <a:t>Cardiol</a:t>
            </a:r>
            <a:r>
              <a:rPr lang="en-US" sz="1200" b="1" i="1" spc="-1" dirty="0">
                <a:solidFill>
                  <a:srgbClr val="000000"/>
                </a:solidFill>
              </a:rPr>
              <a:t> HF</a:t>
            </a:r>
            <a:r>
              <a:rPr lang="en-US" sz="1200" b="1" spc="-1" dirty="0">
                <a:solidFill>
                  <a:srgbClr val="000000"/>
                </a:solidFill>
              </a:rPr>
              <a:t> 2022; 10:184-197.</a:t>
            </a:r>
            <a:endParaRPr lang="en-US" sz="1200" spc="-1" dirty="0">
              <a:solidFill>
                <a:srgbClr val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69" y="90437"/>
            <a:ext cx="11260015" cy="63337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0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Main graphic"/>
          <p:cNvPicPr/>
          <p:nvPr/>
        </p:nvPicPr>
        <p:blipFill>
          <a:blip r:embed="rId2"/>
          <a:stretch/>
        </p:blipFill>
        <p:spPr>
          <a:xfrm>
            <a:off x="291411" y="475399"/>
            <a:ext cx="5356935" cy="5304240"/>
          </a:xfrm>
          <a:prstGeom prst="rect">
            <a:avLst/>
          </a:prstGeom>
          <a:ln>
            <a:noFill/>
          </a:ln>
        </p:spPr>
      </p:pic>
      <p:pic>
        <p:nvPicPr>
          <p:cNvPr id="37" name="logo"/>
          <p:cNvPicPr/>
          <p:nvPr/>
        </p:nvPicPr>
        <p:blipFill>
          <a:blip r:embed="rId3"/>
          <a:stretch/>
        </p:blipFill>
        <p:spPr>
          <a:xfrm>
            <a:off x="1798320" y="6035040"/>
            <a:ext cx="360000" cy="475200"/>
          </a:xfrm>
          <a:prstGeom prst="rect">
            <a:avLst/>
          </a:prstGeom>
          <a:ln>
            <a:noFill/>
          </a:ln>
        </p:spPr>
      </p:pic>
      <p:sp>
        <p:nvSpPr>
          <p:cNvPr id="38" name="TextShape 1"/>
          <p:cNvSpPr txBox="1"/>
          <p:nvPr/>
        </p:nvSpPr>
        <p:spPr>
          <a:xfrm>
            <a:off x="2411040" y="5577840"/>
            <a:ext cx="4410720" cy="1188720"/>
          </a:xfrm>
          <a:prstGeom prst="rect">
            <a:avLst/>
          </a:prstGeom>
          <a:noFill/>
          <a:ln>
            <a:noFill/>
          </a:ln>
        </p:spPr>
        <p:txBody>
          <a:bodyPr lIns="36000" tIns="46800" rIns="36000" bIns="46800" anchor="b" anchorCtr="1"/>
          <a:lstStyle/>
          <a:p>
            <a:r>
              <a:rPr lang="en-US" sz="1100" spc="-1">
                <a:solidFill>
                  <a:srgbClr val="000000"/>
                </a:solidFill>
                <a:latin typeface="Arial"/>
              </a:rPr>
              <a:t>Paul A. Heidenreich. Circulation. 2022 AHA/ACC/HFSA Guideline for the Management of Heart Failure: A Report of the American College of Cardiology/American Heart Association Joint Committee on Clinical Practice Guidelines, Volume: 145, Issue: 18, Pages: e895-e1032, DOI: (10.1161/CIR.0000000000001063) </a:t>
            </a:r>
          </a:p>
        </p:txBody>
      </p:sp>
      <p:sp>
        <p:nvSpPr>
          <p:cNvPr id="39" name="TextShape 2"/>
          <p:cNvSpPr txBox="1"/>
          <p:nvPr/>
        </p:nvSpPr>
        <p:spPr>
          <a:xfrm>
            <a:off x="6818160" y="5394960"/>
            <a:ext cx="3846240" cy="1371600"/>
          </a:xfrm>
          <a:prstGeom prst="rect">
            <a:avLst/>
          </a:prstGeom>
          <a:noFill/>
          <a:ln>
            <a:noFill/>
          </a:ln>
        </p:spPr>
        <p:txBody>
          <a:bodyPr lIns="36000" tIns="46800" rIns="36000" bIns="46800" anchor="b" anchorCtr="1"/>
          <a:lstStyle/>
          <a:p>
            <a:r>
              <a:rPr lang="en-US" sz="1000" spc="-1">
                <a:solidFill>
                  <a:srgbClr val="000000"/>
                </a:solidFill>
                <a:latin typeface="Arial"/>
              </a:rPr>
              <a:t>© 2022 by the American Heart Association, Inc., the American College of Cardiology Foundation, and the Heart Failure Society of America.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8320" y="117693"/>
            <a:ext cx="8661452" cy="742384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AFs</a:t>
            </a:r>
            <a:r>
              <a:rPr lang="az-Latn-AZ" sz="3200" b="1" dirty="0">
                <a:solidFill>
                  <a:schemeClr val="accent2">
                    <a:lumMod val="75000"/>
                  </a:schemeClr>
                </a:solidFill>
              </a:rPr>
              <a:t>ÜÇ müalicə alqoritmi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9046" y="1359042"/>
            <a:ext cx="5730737" cy="4218798"/>
          </a:xfrm>
          <a:prstGeom prst="rect">
            <a:avLst/>
          </a:prstGeom>
        </p:spPr>
      </p:pic>
      <p:sp>
        <p:nvSpPr>
          <p:cNvPr id="3" name="Умножение 2"/>
          <p:cNvSpPr/>
          <p:nvPr/>
        </p:nvSpPr>
        <p:spPr>
          <a:xfrm>
            <a:off x="6076020" y="3204673"/>
            <a:ext cx="658027" cy="495656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/>
          <p:cNvSpPr/>
          <p:nvPr/>
        </p:nvSpPr>
        <p:spPr>
          <a:xfrm>
            <a:off x="6129046" y="2797826"/>
            <a:ext cx="329014" cy="211803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63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80" y="6284309"/>
            <a:ext cx="564712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411413" y="6170613"/>
            <a:ext cx="8570911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46800" rIns="36000" bIns="46800" anchor="b" anchorCtr="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kumimoji="0" lang="en-US" alt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Carlos M. </a:t>
            </a:r>
            <a:r>
              <a:rPr kumimoji="0" lang="en-US" alt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Ferrario</a:t>
            </a:r>
            <a:r>
              <a:rPr kumimoji="0" lang="en-US" alt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. Circulation Research. Role of Mineralocorticoid Receptor Antagonists in Cardiovascular Disease, Volume: 116, Issue: 1, Pages: 206-213, DOI: (10.1161/CIRCRESAHA.116.302706)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754" y="906828"/>
            <a:ext cx="7782658" cy="5159676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87111" y="250270"/>
            <a:ext cx="9205913" cy="5524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z-Latn-AZ" sz="3200" b="1" dirty="0" smtClean="0">
                <a:solidFill>
                  <a:schemeClr val="accent2">
                    <a:lumMod val="75000"/>
                  </a:schemeClr>
                </a:solidFill>
              </a:rPr>
              <a:t>Aldosteronun zərərli təsirləri (davamı)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070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360" y="6570141"/>
            <a:ext cx="11817639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Yancy</a:t>
            </a:r>
            <a:r>
              <a:rPr kumimoji="0" lang="az-Latn-AZ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C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.W., et al., 2017 ACC/AHA/HFSA Focused Update of the 2013 ACCF/AHA Guideline for the Management of Heart Failure; J Am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Coll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Cardiol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.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2017 Aug, 70 (6) 776-803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9421" y="1997839"/>
            <a:ext cx="11153869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Stage C HF With Preserved EF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HFpEF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):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The 2017 Focused Update gives the following: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</a:rPr>
              <a:t>Class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</a:rPr>
              <a:t>IIa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recommendation (Level of Evidence: B-R) for use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aldosterone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antagonists in appropriately selected patients with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HFpEF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(with EF ≥45%, elevated BNP or HF admission within 1 year, estimated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glomerular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filtration rate &gt;30 and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creatinine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&lt;2.5 mg/dl, potassium &lt;5.0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mEq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/L), to decrease hospitalizations.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568325"/>
            <a:ext cx="12192000" cy="114458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</a:rPr>
              <a:t>Epl</a:t>
            </a:r>
            <a:r>
              <a:rPr lang="az-Latn-AZ" sz="3200" b="1" dirty="0" smtClean="0">
                <a:solidFill>
                  <a:srgbClr val="C00000"/>
                </a:solidFill>
              </a:rPr>
              <a:t>e</a:t>
            </a:r>
            <a:r>
              <a:rPr lang="en-US" sz="3200" b="1" dirty="0" err="1" smtClean="0">
                <a:solidFill>
                  <a:srgbClr val="C00000"/>
                </a:solidFill>
              </a:rPr>
              <a:t>renon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az-Latn-AZ" sz="3200" b="1" dirty="0">
                <a:solidFill>
                  <a:srgbClr val="C00000"/>
                </a:solidFill>
              </a:rPr>
              <a:t>və </a:t>
            </a:r>
            <a:r>
              <a:rPr lang="en-US" sz="3200" b="1" dirty="0" err="1">
                <a:solidFill>
                  <a:srgbClr val="C00000"/>
                </a:solidFill>
              </a:rPr>
              <a:t>AFq</a:t>
            </a:r>
            <a:r>
              <a:rPr lang="az-Latn-AZ" sz="3200" b="1" dirty="0">
                <a:solidFill>
                  <a:srgbClr val="C00000"/>
                </a:solidFill>
              </a:rPr>
              <a:t>ÜÇ müalicəsi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 bwMode="auto">
          <a:xfrm>
            <a:off x="443621" y="4590110"/>
            <a:ext cx="11452632" cy="1901225"/>
          </a:xfrm>
          <a:prstGeom prst="wedgeRoundRectCallout">
            <a:avLst>
              <a:gd name="adj1" fmla="val -5367"/>
              <a:gd name="adj2" fmla="val -62714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az-Latn-AZ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msgothic" charset="0"/>
              </a:rPr>
              <a:t>C mərhələsi ÜÇ AFqÜÇ olan xəstələrdə aldosteron antoqonistləri AF ≥ 45%, BNP səviyyəsi qalxmış və ya ÜÇ görə 1 il müddətində hospitalizasiya olunmuş seçilmiş pasientlərə hospitalizasiyanı azaltmaq məqsədi ilə istifadə oluna bilər (Sinif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msgothic" charset="0"/>
              </a:rPr>
              <a:t>IIa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msgothic" charset="0"/>
              </a:rPr>
              <a:t>)</a:t>
            </a:r>
            <a:r>
              <a:rPr kumimoji="0" lang="az-Latn-AZ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+mn-ea"/>
                <a:cs typeface="msgothic" charset="0"/>
              </a:rPr>
              <a:t>, bu şərtlə ki, QFhS &gt; 30, kreatinin &lt;2,5 mg/dl, K+ &lt;5,0 mEq/l olsun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+mn-ea"/>
              <a:cs typeface="msgothic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0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rs.els-cdn.com/content/image/1-s2.0-S0735109717411041-gr7_lrg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557" y="276329"/>
            <a:ext cx="7769322" cy="658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311120" y="373838"/>
            <a:ext cx="7656468" cy="11445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Eplerenon</a:t>
            </a:r>
            <a:r>
              <a:rPr lang="az-Latn-AZ" sz="2400" b="1" dirty="0" smtClean="0">
                <a:solidFill>
                  <a:schemeClr val="accent2">
                    <a:lumMod val="75000"/>
                  </a:schemeClr>
                </a:solidFill>
              </a:rPr>
              <a:t> qulaqcıq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az-Latn-AZ" sz="2400" b="1" dirty="0" smtClean="0">
                <a:solidFill>
                  <a:schemeClr val="accent2">
                    <a:lumMod val="75000"/>
                  </a:schemeClr>
                </a:solidFill>
              </a:rPr>
              <a:t>elektrik remodellaşməsinə profilaktik təsir etmədən qulaqcıq fibrilyasıyası yükünü azaldır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0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775" y="319087"/>
            <a:ext cx="7410450" cy="62198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98205" y="1575706"/>
            <a:ext cx="10776247" cy="312448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az-Latn-AZ" b="1" dirty="0" smtClean="0">
                <a:solidFill>
                  <a:srgbClr val="C00000"/>
                </a:solidFill>
              </a:rPr>
              <a:t>Eplerenon </a:t>
            </a:r>
            <a:r>
              <a:rPr lang="az-Latn-AZ" b="1" dirty="0">
                <a:solidFill>
                  <a:srgbClr val="C00000"/>
                </a:solidFill>
              </a:rPr>
              <a:t>Spironolaktona qarşı: </a:t>
            </a:r>
            <a:r>
              <a:rPr lang="az-Latn-AZ" b="1" dirty="0" smtClean="0">
                <a:solidFill>
                  <a:srgbClr val="C00000"/>
                </a:solidFill>
              </a:rPr>
              <a:t/>
            </a:r>
            <a:br>
              <a:rPr lang="az-Latn-AZ" b="1" dirty="0" smtClean="0">
                <a:solidFill>
                  <a:srgbClr val="C00000"/>
                </a:solidFill>
              </a:rPr>
            </a:br>
            <a:r>
              <a:rPr lang="az-Latn-AZ" b="1" dirty="0" smtClean="0">
                <a:solidFill>
                  <a:srgbClr val="C00000"/>
                </a:solidFill>
              </a:rPr>
              <a:t>Yan </a:t>
            </a:r>
            <a:r>
              <a:rPr lang="az-Latn-AZ" b="1" dirty="0">
                <a:solidFill>
                  <a:srgbClr val="C00000"/>
                </a:solidFill>
              </a:rPr>
              <a:t>təsirlər və tolerantlığa görə müqayisə, </a:t>
            </a:r>
            <a:r>
              <a:rPr lang="az-Latn-AZ" b="1" dirty="0" smtClean="0">
                <a:solidFill>
                  <a:srgbClr val="C00000"/>
                </a:solidFill>
              </a:rPr>
              <a:t>və seçim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2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795148-94E7-4ECC-B063-88B3A05AA7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6425"/>
          <a:stretch/>
        </p:blipFill>
        <p:spPr>
          <a:xfrm>
            <a:off x="0" y="125967"/>
            <a:ext cx="1928664" cy="1798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2F9AA6-66D1-4276-AE7F-FEE4FEBAD5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54408"/>
          <a:stretch/>
        </p:blipFill>
        <p:spPr>
          <a:xfrm>
            <a:off x="10525503" y="0"/>
            <a:ext cx="1939758" cy="1725303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1360C9B-9135-4088-8939-74DC727A14D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89361436"/>
              </p:ext>
            </p:extLst>
          </p:nvPr>
        </p:nvGraphicFramePr>
        <p:xfrm>
          <a:off x="1307506" y="1078784"/>
          <a:ext cx="10058401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7895">
                  <a:extLst>
                    <a:ext uri="{9D8B030D-6E8A-4147-A177-3AD203B41FA5}">
                      <a16:colId xmlns:a16="http://schemas.microsoft.com/office/drawing/2014/main" val="3759588592"/>
                    </a:ext>
                  </a:extLst>
                </a:gridCol>
                <a:gridCol w="2292913">
                  <a:extLst>
                    <a:ext uri="{9D8B030D-6E8A-4147-A177-3AD203B41FA5}">
                      <a16:colId xmlns:a16="http://schemas.microsoft.com/office/drawing/2014/main" val="4112656279"/>
                    </a:ext>
                  </a:extLst>
                </a:gridCol>
                <a:gridCol w="2345075">
                  <a:extLst>
                    <a:ext uri="{9D8B030D-6E8A-4147-A177-3AD203B41FA5}">
                      <a16:colId xmlns:a16="http://schemas.microsoft.com/office/drawing/2014/main" val="3653545813"/>
                    </a:ext>
                  </a:extLst>
                </a:gridCol>
                <a:gridCol w="3642518">
                  <a:extLst>
                    <a:ext uri="{9D8B030D-6E8A-4147-A177-3AD203B41FA5}">
                      <a16:colId xmlns:a16="http://schemas.microsoft.com/office/drawing/2014/main" val="424179648"/>
                    </a:ext>
                  </a:extLst>
                </a:gridCol>
              </a:tblGrid>
              <a:tr h="282754">
                <a:tc>
                  <a:txBody>
                    <a:bodyPr/>
                    <a:lstStyle/>
                    <a:p>
                      <a:r>
                        <a:rPr lang="az-Latn-AZ" sz="1600" b="1" dirty="0"/>
                        <a:t>Göstərici </a:t>
                      </a:r>
                      <a:endParaRPr lang="az-Cyrl-AZ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sz="1600" b="1" dirty="0"/>
                        <a:t>Eplerenon</a:t>
                      </a:r>
                      <a:endParaRPr lang="az-Cyrl-AZ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sz="1600" b="1" dirty="0"/>
                        <a:t>Spironolakton</a:t>
                      </a:r>
                      <a:endParaRPr lang="az-Cyrl-AZ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sz="1600" b="1" dirty="0"/>
                        <a:t>Nəticə</a:t>
                      </a:r>
                      <a:endParaRPr lang="az-Cyrl-AZ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974690"/>
                  </a:ext>
                </a:extLst>
              </a:tr>
              <a:tr h="815464">
                <a:tc>
                  <a:txBody>
                    <a:bodyPr/>
                    <a:lstStyle/>
                    <a:p>
                      <a:r>
                        <a:rPr lang="az-Latn-AZ" sz="1600" b="1" dirty="0"/>
                        <a:t>MR affinlik </a:t>
                      </a:r>
                      <a:endParaRPr lang="az-Cyrl-AZ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sz="1600" b="1" dirty="0"/>
                        <a:t>Aşağı (10-20 dəfə)</a:t>
                      </a:r>
                      <a:endParaRPr lang="az-Cyrl-AZ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sz="1600" b="1" dirty="0"/>
                        <a:t>Yüksək</a:t>
                      </a:r>
                      <a:endParaRPr lang="az-Cyrl-AZ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sz="1600" b="1" dirty="0"/>
                        <a:t>Spironolakton yüngül-orta ağırlıqda ÜÇ xəstələrdə daha çox hiperkaliemiya və böyrək disfunksiyası yaradır</a:t>
                      </a:r>
                      <a:endParaRPr lang="az-Cyrl-AZ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347628"/>
                  </a:ext>
                </a:extLst>
              </a:tr>
              <a:tr h="1188894">
                <a:tc>
                  <a:txBody>
                    <a:bodyPr/>
                    <a:lstStyle/>
                    <a:p>
                      <a:r>
                        <a:rPr lang="az-Latn-AZ" sz="1600" b="1" dirty="0"/>
                        <a:t>MR selektivlik</a:t>
                      </a:r>
                      <a:endParaRPr lang="az-Cyrl-AZ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sz="1600" b="1" dirty="0"/>
                        <a:t>Yüksək (60 dəfə)</a:t>
                      </a:r>
                      <a:endParaRPr lang="az-Cyrl-AZ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sz="1600" b="1" dirty="0"/>
                        <a:t>Qeyri-selektiv (qlükokortikoid, androgen və progesteron reseptorlarına birləşir)</a:t>
                      </a:r>
                      <a:endParaRPr lang="az-Cyrl-AZ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sz="1600" b="1" dirty="0"/>
                        <a:t>Qeyri-selektiv olduğuna görə spironolakton ginekomastiya, erektil disfunksiya, menstrual disfunksiyaya səbəb olur</a:t>
                      </a:r>
                      <a:endParaRPr lang="az-Cyrl-AZ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169288"/>
                  </a:ext>
                </a:extLst>
              </a:tr>
              <a:tr h="488393">
                <a:tc>
                  <a:txBody>
                    <a:bodyPr/>
                    <a:lstStyle/>
                    <a:p>
                      <a:r>
                        <a:rPr lang="az-Latn-AZ" sz="1600" b="1" dirty="0"/>
                        <a:t>Metabolizm</a:t>
                      </a:r>
                      <a:endParaRPr lang="az-Cyrl-AZ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sz="1600" b="1" dirty="0"/>
                        <a:t>Qeyri-aktiv metabolitlər</a:t>
                      </a:r>
                      <a:endParaRPr lang="az-Cyrl-AZ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sz="1600" b="1" dirty="0"/>
                        <a:t>Aktiv metabolitlər (kanrenon)</a:t>
                      </a:r>
                      <a:endParaRPr lang="az-Cyrl-AZ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sz="1600" b="1" dirty="0"/>
                        <a:t>-</a:t>
                      </a:r>
                      <a:endParaRPr lang="az-Cyrl-AZ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220458"/>
                  </a:ext>
                </a:extLst>
              </a:tr>
              <a:tr h="815464">
                <a:tc>
                  <a:txBody>
                    <a:bodyPr/>
                    <a:lstStyle/>
                    <a:p>
                      <a:r>
                        <a:rPr lang="az-Latn-AZ" sz="1600" b="1" dirty="0"/>
                        <a:t>Yarımxaricolma dövrü</a:t>
                      </a:r>
                      <a:endParaRPr lang="az-Cyrl-AZ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sz="1600" b="1" dirty="0"/>
                        <a:t>4-6 saat</a:t>
                      </a:r>
                      <a:endParaRPr lang="az-Cyrl-AZ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sz="1600" b="1" dirty="0"/>
                        <a:t>10-35 saat (dərman və metabolitlər)</a:t>
                      </a:r>
                      <a:endParaRPr lang="az-Cyrl-AZ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Latn-AZ" sz="1600" b="1" dirty="0"/>
                        <a:t>Spironolakton yüngül-orta ağırlıqda ÜÇ xəstələrdə daha çox hiperkaliemiya və böyrək disfunksiyası yaradır</a:t>
                      </a:r>
                      <a:endParaRPr lang="az-Cyrl-AZ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424860"/>
                  </a:ext>
                </a:extLst>
              </a:tr>
              <a:tr h="815464">
                <a:tc>
                  <a:txBody>
                    <a:bodyPr/>
                    <a:lstStyle/>
                    <a:p>
                      <a:r>
                        <a:rPr lang="az-Latn-AZ" sz="1600" b="1" dirty="0"/>
                        <a:t>2-ci tip ŞD zamanı HbA1c-yə təsiri</a:t>
                      </a:r>
                      <a:endParaRPr lang="az-Cyrl-AZ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sz="1600" b="1" dirty="0"/>
                        <a:t>Təsir göstərmir</a:t>
                      </a:r>
                      <a:endParaRPr lang="az-Cyrl-AZ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sz="1600" b="1" dirty="0" smtClean="0"/>
                        <a:t>Yüksəkdir</a:t>
                      </a:r>
                      <a:endParaRPr lang="az-Cyrl-AZ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sz="1600" b="1" dirty="0"/>
                        <a:t>2-ci tip ŞD zamanı eplerenon seçim preparatı ola bilər</a:t>
                      </a:r>
                      <a:endParaRPr lang="az-Cyrl-AZ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76917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908D263-0404-478A-9137-EE5714AACF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57184" y="544798"/>
            <a:ext cx="10058400" cy="8048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az-Latn-AZ" sz="3200" b="1" dirty="0" err="1">
                <a:solidFill>
                  <a:srgbClr val="C00000"/>
                </a:solidFill>
              </a:rPr>
              <a:t>Eplerenonun</a:t>
            </a:r>
            <a:r>
              <a:rPr lang="az-Latn-AZ" sz="3200" b="1" dirty="0">
                <a:solidFill>
                  <a:srgbClr val="C00000"/>
                </a:solidFill>
              </a:rPr>
              <a:t> </a:t>
            </a:r>
            <a:r>
              <a:rPr lang="az-Latn-AZ" sz="3200" b="1" dirty="0" err="1">
                <a:solidFill>
                  <a:schemeClr val="tx1"/>
                </a:solidFill>
              </a:rPr>
              <a:t>Spironolaktonla</a:t>
            </a:r>
            <a:r>
              <a:rPr lang="az-Latn-AZ" sz="3200" b="1" dirty="0">
                <a:solidFill>
                  <a:schemeClr val="tx1"/>
                </a:solidFill>
              </a:rPr>
              <a:t> müqayisəsi</a:t>
            </a:r>
            <a:endParaRPr lang="az-Cyrl-AZ" sz="3200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8849C6-519C-4F37-B9D6-608C7B2E5EBC}"/>
              </a:ext>
            </a:extLst>
          </p:cNvPr>
          <p:cNvSpPr/>
          <p:nvPr/>
        </p:nvSpPr>
        <p:spPr>
          <a:xfrm>
            <a:off x="527901" y="6313963"/>
            <a:ext cx="118342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1. Bertram Pitt, </a:t>
            </a:r>
            <a:r>
              <a:rPr lang="en-US" sz="1000" b="1" dirty="0" err="1"/>
              <a:t>Faiez</a:t>
            </a:r>
            <a:r>
              <a:rPr lang="en-US" sz="1000" b="1" dirty="0"/>
              <a:t> </a:t>
            </a:r>
            <a:r>
              <a:rPr lang="en-US" sz="1000" b="1" dirty="0" err="1"/>
              <a:t>Zannad</a:t>
            </a:r>
            <a:r>
              <a:rPr lang="en-US" sz="1000" b="1" dirty="0"/>
              <a:t>. </a:t>
            </a:r>
            <a:r>
              <a:rPr lang="en-US" sz="1000" b="1" dirty="0" err="1"/>
              <a:t>Eplerenone</a:t>
            </a:r>
            <a:r>
              <a:rPr lang="en-US" sz="1000" b="1" dirty="0"/>
              <a:t>: is it time to add this drug to current heart failure therapy? </a:t>
            </a:r>
            <a:r>
              <a:rPr lang="en-US" sz="1000" b="1" dirty="0" err="1"/>
              <a:t>Ther</a:t>
            </a:r>
            <a:r>
              <a:rPr lang="en-US" sz="1000" b="1" dirty="0"/>
              <a:t> </a:t>
            </a:r>
            <a:r>
              <a:rPr lang="en-US" sz="1000" b="1" dirty="0" err="1"/>
              <a:t>Adv</a:t>
            </a:r>
            <a:r>
              <a:rPr lang="en-US" sz="1000" b="1" dirty="0"/>
              <a:t> Chronic Dis. 2012 Jan; 3(1): 5–9.</a:t>
            </a:r>
          </a:p>
          <a:p>
            <a:r>
              <a:rPr lang="az-Latn-AZ" sz="1000" b="1" dirty="0"/>
              <a:t>2. </a:t>
            </a:r>
            <a:r>
              <a:rPr lang="en-US" sz="1000" b="1" dirty="0"/>
              <a:t>Iqbal J et al. Selection of a mineralocorticoid receptor antagonist for patients with hypertension or heart failure. Eur J Heart Fail. 2014 Feb;16(2):143-50.</a:t>
            </a:r>
            <a:endParaRPr lang="az-Latn-AZ" sz="1000" b="1" dirty="0"/>
          </a:p>
          <a:p>
            <a:r>
              <a:rPr lang="az-Latn-AZ" sz="1000" b="1" dirty="0"/>
              <a:t>3. Susan M. Garthwaite, Ellen G. McMahonb. The evolution of aldosterone antagonists. Molecular and Cellular Endocrinology 217 (2004) 27–31.</a:t>
            </a:r>
            <a:endParaRPr lang="en-US" sz="1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420519" y="-93537"/>
            <a:ext cx="56108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N</a:t>
            </a:r>
            <a:r>
              <a:rPr lang="az-Latn-AZ" sz="4400" b="1" dirty="0">
                <a:solidFill>
                  <a:schemeClr val="accent2">
                    <a:lumMod val="75000"/>
                  </a:schemeClr>
                </a:solidFill>
              </a:rPr>
              <a:t>ə üçün </a:t>
            </a:r>
            <a:r>
              <a:rPr lang="az-Latn-AZ" sz="4400" b="1" dirty="0" smtClean="0">
                <a:solidFill>
                  <a:schemeClr val="accent2">
                    <a:lumMod val="75000"/>
                  </a:schemeClr>
                </a:solidFill>
              </a:rPr>
              <a:t>eplerenon</a:t>
            </a:r>
            <a:r>
              <a:rPr lang="az-Latn-AZ" sz="44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5618" y="175476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0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81350" y="119838"/>
            <a:ext cx="9893146" cy="142158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Results of the Randomized Aldosterone Antagonism in Heart Failure With Preserved Ejection Fraction Trial (RAAM-PEF)</a:t>
            </a:r>
            <a:b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2748" y="6396335"/>
            <a:ext cx="114000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</a:rPr>
              <a:t>Deswal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</a:rPr>
              <a:t> A.,  Richardson  P., Bozkurt B., Douglas L. Mann D.L.,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</a:rPr>
              <a:t>Clin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</a:rPr>
              <a:t> Trial, 2011, 17 (8), P634-642,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</a:rPr>
              <a:t>Published:May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</a:rPr>
              <a:t> 30, 2011DOI:https://doi.org/10.1016/j.cardfail.2011.04.007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098" name="Picture 2" descr="Results of the Randomized Aldosterone Antagonism in Heart Failure With Preserved  Ejection Fraction Trial (RAAM-PEF) - Journal of Cardiac Fail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379" y="1541426"/>
            <a:ext cx="6232021" cy="461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0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88074"/>
            <a:ext cx="10432973" cy="114458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Ep</a:t>
            </a:r>
            <a:r>
              <a:rPr lang="az-Latn-AZ" sz="3200" b="1" dirty="0" smtClean="0">
                <a:solidFill>
                  <a:srgbClr val="C00000"/>
                </a:solidFill>
              </a:rPr>
              <a:t>lerenon </a:t>
            </a:r>
            <a:r>
              <a:rPr lang="az-Latn-AZ" sz="3200" b="1" dirty="0">
                <a:solidFill>
                  <a:srgbClr val="C00000"/>
                </a:solidFill>
              </a:rPr>
              <a:t>və </a:t>
            </a:r>
            <a:r>
              <a:rPr lang="az-Latn-AZ" sz="3200" b="1" dirty="0" smtClean="0">
                <a:solidFill>
                  <a:srgbClr val="C00000"/>
                </a:solidFill>
              </a:rPr>
              <a:t>spironolaktonla </a:t>
            </a:r>
            <a:r>
              <a:rPr lang="az-Latn-AZ" sz="3200" b="1" dirty="0">
                <a:solidFill>
                  <a:srgbClr val="C00000"/>
                </a:solidFill>
              </a:rPr>
              <a:t>müalicə zamanı kaliumun plazmada səviyyəsindəki dəyişikliklər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2097" y="1113021"/>
            <a:ext cx="7631311" cy="5241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17176" y="6536176"/>
            <a:ext cx="114748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Allan Struthers</a:t>
            </a:r>
            <a:r>
              <a:rPr lang="az-Latn-AZ" sz="1200" dirty="0"/>
              <a:t> A. Et al.,  </a:t>
            </a:r>
            <a:r>
              <a:rPr lang="en-US" sz="1200" dirty="0"/>
              <a:t>A</a:t>
            </a:r>
            <a:r>
              <a:rPr lang="az-Latn-AZ" sz="1200" dirty="0"/>
              <a:t> </a:t>
            </a:r>
            <a:r>
              <a:rPr lang="en-US" sz="1200" dirty="0"/>
              <a:t> Comparison of the </a:t>
            </a:r>
            <a:r>
              <a:rPr lang="en-US" sz="1200" dirty="0" err="1"/>
              <a:t>Aldosterone</a:t>
            </a:r>
            <a:r>
              <a:rPr lang="en-US" sz="1200" dirty="0"/>
              <a:t>-blocking Agents </a:t>
            </a:r>
            <a:r>
              <a:rPr lang="en-US" sz="1200" dirty="0" err="1"/>
              <a:t>Eplerenone</a:t>
            </a:r>
            <a:r>
              <a:rPr lang="en-US" sz="1200" dirty="0"/>
              <a:t> and </a:t>
            </a:r>
            <a:r>
              <a:rPr lang="en-US" sz="1200" dirty="0" err="1"/>
              <a:t>Spironolactone</a:t>
            </a:r>
            <a:r>
              <a:rPr lang="az-Latn-AZ" sz="1200" dirty="0"/>
              <a:t>: 2008, </a:t>
            </a:r>
            <a:r>
              <a:rPr lang="az-Latn-AZ" sz="1200" dirty="0" err="1"/>
              <a:t>Clin</a:t>
            </a:r>
            <a:r>
              <a:rPr lang="az-Latn-AZ" sz="1200" dirty="0"/>
              <a:t>. </a:t>
            </a:r>
            <a:r>
              <a:rPr lang="az-Latn-AZ" sz="1200" dirty="0" err="1"/>
              <a:t>Cardiol</a:t>
            </a:r>
            <a:r>
              <a:rPr lang="az-Latn-AZ" sz="1200" dirty="0"/>
              <a:t>. 31, 4, 153–158 </a:t>
            </a:r>
            <a:endParaRPr lang="en-US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4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68325"/>
            <a:ext cx="12192000" cy="114458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Ep</a:t>
            </a:r>
            <a:r>
              <a:rPr lang="az-Latn-AZ" sz="3200" b="1" dirty="0" smtClean="0">
                <a:solidFill>
                  <a:srgbClr val="C00000"/>
                </a:solidFill>
              </a:rPr>
              <a:t>lerenon </a:t>
            </a:r>
            <a:r>
              <a:rPr lang="az-Latn-AZ" sz="3200" b="1" dirty="0">
                <a:solidFill>
                  <a:srgbClr val="C00000"/>
                </a:solidFill>
              </a:rPr>
              <a:t>və </a:t>
            </a:r>
            <a:r>
              <a:rPr lang="az-Latn-AZ" sz="3200" b="1" dirty="0" smtClean="0">
                <a:solidFill>
                  <a:srgbClr val="C00000"/>
                </a:solidFill>
              </a:rPr>
              <a:t>spironolaktonla </a:t>
            </a:r>
            <a:r>
              <a:rPr lang="az-Latn-AZ" sz="3200" b="1" dirty="0">
                <a:solidFill>
                  <a:srgbClr val="C00000"/>
                </a:solidFill>
              </a:rPr>
              <a:t>müalicə zamanı </a:t>
            </a:r>
            <a:r>
              <a:rPr lang="az-Latn-AZ" sz="3200" b="1" dirty="0" smtClean="0">
                <a:solidFill>
                  <a:srgbClr val="C00000"/>
                </a:solidFill>
              </a:rPr>
              <a:t/>
            </a:r>
            <a:br>
              <a:rPr lang="az-Latn-AZ" sz="3200" b="1" dirty="0" smtClean="0">
                <a:solidFill>
                  <a:srgbClr val="C00000"/>
                </a:solidFill>
              </a:rPr>
            </a:br>
            <a:r>
              <a:rPr lang="az-Latn-AZ" sz="3200" b="1" dirty="0" smtClean="0">
                <a:solidFill>
                  <a:srgbClr val="C00000"/>
                </a:solidFill>
              </a:rPr>
              <a:t>ginekomastiyanın rastgəlmə </a:t>
            </a:r>
            <a:r>
              <a:rPr lang="az-Latn-AZ" sz="3200" b="1" dirty="0">
                <a:solidFill>
                  <a:srgbClr val="C00000"/>
                </a:solidFill>
              </a:rPr>
              <a:t>tezliyi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34406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71701" y="1952404"/>
            <a:ext cx="485775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339214" y="6475228"/>
            <a:ext cx="6838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S.M. </a:t>
            </a:r>
            <a:r>
              <a:rPr lang="en-US" sz="1400" dirty="0" err="1"/>
              <a:t>Garthwaite</a:t>
            </a:r>
            <a:r>
              <a:rPr lang="en-US" sz="1400" dirty="0"/>
              <a:t>, E.G. McMahon / Molecular and Cellular Endocrinology 217 (2004) 27–31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8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23749" y="1005025"/>
            <a:ext cx="3501178" cy="52006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-10453"/>
            <a:ext cx="10256704" cy="1143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az-Latn-AZ" sz="3200" b="1" dirty="0">
                <a:solidFill>
                  <a:schemeClr val="accent2">
                    <a:lumMod val="75000"/>
                  </a:schemeClr>
                </a:solidFill>
              </a:rPr>
              <a:t>Natrium statusuna görə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Kaplan Meier </a:t>
            </a:r>
            <a:r>
              <a:rPr lang="az-Latn-AZ" sz="3200" b="1" dirty="0" smtClean="0">
                <a:solidFill>
                  <a:schemeClr val="accent2">
                    <a:lumMod val="75000"/>
                  </a:schemeClr>
                </a:solidFill>
              </a:rPr>
              <a:t>sağqalma əyriliyi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1115" y="6396335"/>
            <a:ext cx="11083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</a:rPr>
              <a:t>Su, Y., Ma, M., Zhang, H., Pan, X., Zhang, X., Zhang, F. ... Yan, C. (2020). Prognostic value of serum hyponatremia for outcomes in patients with heart failure with preserved ejection fraction: An observational cohort study. Experimental and Therapeutic Medicine, 20, 101. https://doi.org/10.3892/etm.2020.9231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87596" y="1507943"/>
            <a:ext cx="6096000" cy="646331"/>
          </a:xfrm>
          <a:prstGeom prst="rect">
            <a:avLst/>
          </a:prstGeom>
          <a:solidFill>
            <a:schemeClr val="accent5"/>
          </a:solidFill>
        </p:spPr>
        <p:txBody>
          <a:bodyPr>
            <a:spAutoFit/>
          </a:bodyPr>
          <a:lstStyle/>
          <a:p>
            <a:r>
              <a:rPr lang="en-US" dirty="0"/>
              <a:t>(A) </a:t>
            </a:r>
            <a:r>
              <a:rPr lang="en-US" dirty="0" err="1"/>
              <a:t>İki</a:t>
            </a:r>
            <a:r>
              <a:rPr lang="en-US" dirty="0"/>
              <a:t> </a:t>
            </a:r>
            <a:r>
              <a:rPr lang="en-US" dirty="0" err="1"/>
              <a:t>qrupda</a:t>
            </a:r>
            <a:r>
              <a:rPr lang="en-US" dirty="0"/>
              <a:t> </a:t>
            </a:r>
            <a:r>
              <a:rPr lang="en-US" dirty="0" err="1" smtClean="0"/>
              <a:t>sağ</a:t>
            </a:r>
            <a:r>
              <a:rPr lang="az-Latn-AZ" dirty="0" smtClean="0"/>
              <a:t> </a:t>
            </a:r>
            <a:r>
              <a:rPr lang="en-US" dirty="0" err="1" smtClean="0"/>
              <a:t>qalma</a:t>
            </a:r>
            <a:r>
              <a:rPr lang="en-US" dirty="0" smtClean="0"/>
              <a:t> </a:t>
            </a:r>
            <a:r>
              <a:rPr lang="en-US" dirty="0" err="1"/>
              <a:t>nisbəti</a:t>
            </a:r>
            <a:r>
              <a:rPr lang="en-US" dirty="0"/>
              <a:t> (</a:t>
            </a:r>
            <a:r>
              <a:rPr lang="en-US" dirty="0" err="1"/>
              <a:t>hər</a:t>
            </a:r>
            <a:r>
              <a:rPr lang="en-US" dirty="0"/>
              <a:t> </a:t>
            </a:r>
            <a:r>
              <a:rPr lang="en-US" dirty="0" err="1"/>
              <a:t>hansı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səbəbdən</a:t>
            </a:r>
            <a:r>
              <a:rPr lang="en-US" dirty="0"/>
              <a:t> </a:t>
            </a:r>
            <a:r>
              <a:rPr lang="en-US" dirty="0" err="1"/>
              <a:t>ölüm</a:t>
            </a:r>
            <a:r>
              <a:rPr lang="en-US" dirty="0"/>
              <a:t> </a:t>
            </a:r>
            <a:r>
              <a:rPr lang="en-US" dirty="0" err="1"/>
              <a:t>yoxdur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87596" y="3518069"/>
            <a:ext cx="5942176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(B) </a:t>
            </a:r>
            <a:r>
              <a:rPr lang="en-US" dirty="0" err="1"/>
              <a:t>İki</a:t>
            </a:r>
            <a:r>
              <a:rPr lang="en-US" dirty="0"/>
              <a:t> </a:t>
            </a:r>
            <a:r>
              <a:rPr lang="en-US" dirty="0" err="1"/>
              <a:t>qrupda</a:t>
            </a:r>
            <a:r>
              <a:rPr lang="en-US" dirty="0"/>
              <a:t> </a:t>
            </a:r>
            <a:r>
              <a:rPr lang="en-US" dirty="0" err="1"/>
              <a:t>təkrar</a:t>
            </a:r>
            <a:r>
              <a:rPr lang="en-US" dirty="0"/>
              <a:t> </a:t>
            </a:r>
            <a:r>
              <a:rPr lang="en-US" dirty="0" err="1"/>
              <a:t>xəstəxanaya</a:t>
            </a:r>
            <a:r>
              <a:rPr lang="en-US" dirty="0"/>
              <a:t> </a:t>
            </a:r>
            <a:r>
              <a:rPr lang="en-US" dirty="0" err="1"/>
              <a:t>yerləşdirmədən</a:t>
            </a:r>
            <a:r>
              <a:rPr lang="en-US" dirty="0"/>
              <a:t> </a:t>
            </a:r>
            <a:r>
              <a:rPr lang="en-US" dirty="0" err="1"/>
              <a:t>azad</a:t>
            </a:r>
            <a:r>
              <a:rPr lang="en-US" dirty="0"/>
              <a:t> </a:t>
            </a:r>
            <a:r>
              <a:rPr lang="en-US" dirty="0" err="1"/>
              <a:t>olma</a:t>
            </a:r>
            <a:r>
              <a:rPr lang="en-US" dirty="0"/>
              <a:t> </a:t>
            </a:r>
            <a:r>
              <a:rPr lang="az-Latn-AZ" dirty="0"/>
              <a:t>tezliy</a:t>
            </a:r>
            <a:r>
              <a:rPr lang="en-US" dirty="0" err="1" smtClean="0"/>
              <a:t>i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173787" y="5343529"/>
            <a:ext cx="440377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(C) </a:t>
            </a:r>
            <a:r>
              <a:rPr lang="en-US" dirty="0" err="1"/>
              <a:t>İki</a:t>
            </a:r>
            <a:r>
              <a:rPr lang="en-US" dirty="0"/>
              <a:t> </a:t>
            </a:r>
            <a:r>
              <a:rPr lang="en-US" dirty="0" err="1"/>
              <a:t>qrupda</a:t>
            </a:r>
            <a:r>
              <a:rPr lang="en-US" dirty="0"/>
              <a:t> </a:t>
            </a:r>
            <a:r>
              <a:rPr lang="en-US" dirty="0" err="1"/>
              <a:t>insultdan</a:t>
            </a:r>
            <a:r>
              <a:rPr lang="en-US" dirty="0"/>
              <a:t> </a:t>
            </a:r>
            <a:r>
              <a:rPr lang="en-US" dirty="0" err="1"/>
              <a:t>azad</a:t>
            </a:r>
            <a:r>
              <a:rPr lang="en-US" dirty="0"/>
              <a:t> </a:t>
            </a:r>
            <a:r>
              <a:rPr lang="en-US" dirty="0" err="1"/>
              <a:t>olma</a:t>
            </a:r>
            <a:r>
              <a:rPr lang="en-US" dirty="0"/>
              <a:t> </a:t>
            </a:r>
            <a:r>
              <a:rPr lang="az-Latn-AZ" dirty="0" smtClean="0"/>
              <a:t>tezliyi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73600"/>
            <a:ext cx="10077451" cy="781406"/>
          </a:xfrm>
        </p:spPr>
        <p:txBody>
          <a:bodyPr/>
          <a:lstStyle/>
          <a:p>
            <a:pPr algn="ctr"/>
            <a:r>
              <a:rPr lang="az-Latn-AZ" sz="3200" b="1" dirty="0" smtClean="0">
                <a:solidFill>
                  <a:srgbClr val="C00000"/>
                </a:solidFill>
              </a:rPr>
              <a:t>Hiponatriemiyalı pasiyentlərdə eplerenon istifadəsi </a:t>
            </a:r>
            <a:r>
              <a:rPr lang="az-Latn-AZ" sz="3200" b="1" dirty="0">
                <a:solidFill>
                  <a:srgbClr val="C00000"/>
                </a:solidFill>
              </a:rPr>
              <a:t>təhlükəsizdir!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https://media.springernature.com/lw685/springer-static/image/art%3A10.1007%2Fs00392-021-01853-8/MediaObjects/392_2021_1853_Figa_HTML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658" y="1182453"/>
            <a:ext cx="7693025" cy="377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32089" y="6314493"/>
            <a:ext cx="102321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</a:rPr>
              <a:t>Martens, P., Ferreira, J.P., Vincent, J. et al. Serum sodium and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</a:rPr>
              <a:t>eplerenone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</a:rPr>
              <a:t> use in patients with a myocardial infarction and left ventricular dysfunction or heart failure: insights from the EPHESUS trial.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</a:rPr>
              <a:t>Clin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</a:rPr>
              <a:t> Res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</a:rPr>
              <a:t>Cardiol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</a:rPr>
              <a:t> 111, 380–392 (2022). https://doi.org/10.1007/s00392-021-01853-8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4955940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/>
              <a:t>Nəticə</a:t>
            </a:r>
            <a:r>
              <a:rPr lang="az-Latn-AZ" sz="2000" b="1" dirty="0" smtClean="0"/>
              <a:t>:</a:t>
            </a:r>
            <a:r>
              <a:rPr lang="en-US" dirty="0" smtClean="0"/>
              <a:t> </a:t>
            </a:r>
            <a:r>
              <a:rPr lang="en-US" dirty="0" err="1"/>
              <a:t>Eplerenon</a:t>
            </a:r>
            <a:r>
              <a:rPr lang="en-US" dirty="0"/>
              <a:t> serum </a:t>
            </a:r>
            <a:r>
              <a:rPr lang="en-US" dirty="0" err="1"/>
              <a:t>natriumunda</a:t>
            </a:r>
            <a:r>
              <a:rPr lang="en-US" dirty="0"/>
              <a:t> </a:t>
            </a:r>
            <a:r>
              <a:rPr lang="en-US" dirty="0" err="1"/>
              <a:t>cüzi</a:t>
            </a:r>
            <a:r>
              <a:rPr lang="en-US" dirty="0"/>
              <a:t> </a:t>
            </a:r>
            <a:r>
              <a:rPr lang="en-US" dirty="0" err="1"/>
              <a:t>azalmalara</a:t>
            </a:r>
            <a:r>
              <a:rPr lang="en-US" dirty="0"/>
              <a:t> </a:t>
            </a:r>
            <a:r>
              <a:rPr lang="en-US" dirty="0" err="1"/>
              <a:t>səbəb</a:t>
            </a:r>
            <a:r>
              <a:rPr lang="en-US" dirty="0"/>
              <a:t> </a:t>
            </a:r>
            <a:r>
              <a:rPr lang="en-US" dirty="0" err="1"/>
              <a:t>olur</a:t>
            </a:r>
            <a:r>
              <a:rPr lang="en-US" dirty="0"/>
              <a:t>. </a:t>
            </a:r>
            <a:r>
              <a:rPr lang="en-US" dirty="0" err="1"/>
              <a:t>Eplerenonun</a:t>
            </a:r>
            <a:r>
              <a:rPr lang="en-US" dirty="0"/>
              <a:t> </a:t>
            </a:r>
            <a:r>
              <a:rPr lang="en-US" dirty="0" err="1"/>
              <a:t>faydalı</a:t>
            </a:r>
            <a:r>
              <a:rPr lang="en-US" dirty="0"/>
              <a:t> </a:t>
            </a:r>
            <a:r>
              <a:rPr lang="en-US" dirty="0" err="1"/>
              <a:t>təsiri</a:t>
            </a:r>
            <a:r>
              <a:rPr lang="en-US" dirty="0"/>
              <a:t> serum </a:t>
            </a:r>
            <a:r>
              <a:rPr lang="en-US" dirty="0" err="1"/>
              <a:t>natriumunun</a:t>
            </a:r>
            <a:r>
              <a:rPr lang="en-US" dirty="0"/>
              <a:t> </a:t>
            </a:r>
            <a:r>
              <a:rPr lang="en-US" dirty="0" err="1"/>
              <a:t>baza</a:t>
            </a:r>
            <a:r>
              <a:rPr lang="az-Latn-AZ" dirty="0"/>
              <a:t>l</a:t>
            </a:r>
            <a:r>
              <a:rPr lang="en-US" dirty="0"/>
              <a:t> </a:t>
            </a:r>
            <a:r>
              <a:rPr lang="en-US" dirty="0" err="1"/>
              <a:t>səviyyəsindən</a:t>
            </a:r>
            <a:r>
              <a:rPr lang="en-US" dirty="0"/>
              <a:t> </a:t>
            </a:r>
            <a:r>
              <a:rPr lang="en-US" dirty="0" err="1"/>
              <a:t>və</a:t>
            </a:r>
            <a:r>
              <a:rPr lang="en-US" dirty="0"/>
              <a:t> </a:t>
            </a:r>
            <a:r>
              <a:rPr lang="en-US" dirty="0" err="1"/>
              <a:t>ya</a:t>
            </a:r>
            <a:r>
              <a:rPr lang="en-US" dirty="0"/>
              <a:t> </a:t>
            </a:r>
            <a:r>
              <a:rPr lang="en-US" dirty="0" err="1"/>
              <a:t>hiponatremiyanın</a:t>
            </a:r>
            <a:r>
              <a:rPr lang="en-US" dirty="0"/>
              <a:t> </a:t>
            </a:r>
            <a:r>
              <a:rPr lang="en-US" dirty="0" err="1"/>
              <a:t>inkişafından</a:t>
            </a:r>
            <a:r>
              <a:rPr lang="en-US" dirty="0"/>
              <a:t> </a:t>
            </a:r>
            <a:r>
              <a:rPr lang="en-US" dirty="0" err="1"/>
              <a:t>asılı</a:t>
            </a:r>
            <a:r>
              <a:rPr lang="en-US" dirty="0"/>
              <a:t> </a:t>
            </a:r>
            <a:r>
              <a:rPr lang="en-US" dirty="0" err="1"/>
              <a:t>olmayaraq</a:t>
            </a:r>
            <a:r>
              <a:rPr lang="en-US" dirty="0"/>
              <a:t> </a:t>
            </a:r>
            <a:r>
              <a:rPr lang="en-US" dirty="0" err="1" smtClean="0"/>
              <a:t>saxlanılır</a:t>
            </a:r>
            <a:r>
              <a:rPr lang="en-US" dirty="0"/>
              <a:t>. </a:t>
            </a:r>
            <a:r>
              <a:rPr lang="en-US" dirty="0" err="1"/>
              <a:t>Natrium</a:t>
            </a:r>
            <a:r>
              <a:rPr lang="en-US" dirty="0"/>
              <a:t> </a:t>
            </a:r>
            <a:r>
              <a:rPr lang="en-US" dirty="0" err="1"/>
              <a:t>dəyişiklikləri</a:t>
            </a:r>
            <a:r>
              <a:rPr lang="en-US" dirty="0"/>
              <a:t> </a:t>
            </a:r>
            <a:r>
              <a:rPr lang="en-US" dirty="0" err="1"/>
              <a:t>klinis</a:t>
            </a:r>
            <a:r>
              <a:rPr lang="az-Latn-AZ" dirty="0"/>
              <a:t>ist</a:t>
            </a:r>
            <a:r>
              <a:rPr lang="en-US" dirty="0" err="1"/>
              <a:t>ləri</a:t>
            </a:r>
            <a:r>
              <a:rPr lang="en-US" dirty="0"/>
              <a:t> </a:t>
            </a:r>
            <a:r>
              <a:rPr lang="az-Latn-AZ" dirty="0"/>
              <a:t>SM</a:t>
            </a:r>
            <a:r>
              <a:rPr lang="en-US" dirty="0"/>
              <a:t>SD </a:t>
            </a:r>
            <a:r>
              <a:rPr lang="en-US" dirty="0" err="1"/>
              <a:t>və</a:t>
            </a:r>
            <a:r>
              <a:rPr lang="en-US" dirty="0"/>
              <a:t>/</a:t>
            </a:r>
            <a:r>
              <a:rPr lang="en-US" dirty="0" err="1"/>
              <a:t>və</a:t>
            </a:r>
            <a:r>
              <a:rPr lang="en-US" dirty="0"/>
              <a:t> </a:t>
            </a:r>
            <a:r>
              <a:rPr lang="en-US" dirty="0" err="1"/>
              <a:t>ya</a:t>
            </a:r>
            <a:r>
              <a:rPr lang="en-US" dirty="0"/>
              <a:t> ÜÇ </a:t>
            </a:r>
            <a:r>
              <a:rPr lang="en-US" dirty="0" err="1"/>
              <a:t>ilə</a:t>
            </a:r>
            <a:r>
              <a:rPr lang="en-US" dirty="0"/>
              <a:t> </a:t>
            </a:r>
            <a:r>
              <a:rPr lang="en-US" dirty="0" err="1"/>
              <a:t>ağırlaşmış</a:t>
            </a:r>
            <a:r>
              <a:rPr lang="en-US" dirty="0"/>
              <a:t> </a:t>
            </a:r>
            <a:r>
              <a:rPr lang="en-US" dirty="0" smtClean="0"/>
              <a:t>M</a:t>
            </a:r>
            <a:r>
              <a:rPr lang="az-Latn-AZ" dirty="0" smtClean="0"/>
              <a:t>İ</a:t>
            </a:r>
            <a:r>
              <a:rPr lang="en-US" dirty="0" smtClean="0"/>
              <a:t> </a:t>
            </a:r>
            <a:r>
              <a:rPr lang="en-US" dirty="0" err="1"/>
              <a:t>olan</a:t>
            </a:r>
            <a:r>
              <a:rPr lang="en-US" dirty="0"/>
              <a:t> </a:t>
            </a:r>
            <a:r>
              <a:rPr lang="en-US" dirty="0" err="1"/>
              <a:t>xəstələrə</a:t>
            </a:r>
            <a:r>
              <a:rPr lang="en-US" dirty="0"/>
              <a:t> </a:t>
            </a:r>
            <a:r>
              <a:rPr lang="en-US" dirty="0" err="1"/>
              <a:t>eplerenon</a:t>
            </a:r>
            <a:r>
              <a:rPr lang="en-US" dirty="0"/>
              <a:t> </a:t>
            </a:r>
            <a:r>
              <a:rPr lang="en-US" dirty="0" err="1"/>
              <a:t>təyin</a:t>
            </a:r>
            <a:r>
              <a:rPr lang="en-US" dirty="0"/>
              <a:t> </a:t>
            </a:r>
            <a:r>
              <a:rPr lang="en-US" dirty="0" err="1"/>
              <a:t>etməkdən</a:t>
            </a:r>
            <a:r>
              <a:rPr lang="en-US" dirty="0"/>
              <a:t> </a:t>
            </a:r>
            <a:r>
              <a:rPr lang="en-US" dirty="0" err="1"/>
              <a:t>çəkin</a:t>
            </a:r>
            <a:r>
              <a:rPr lang="az-Latn-AZ" dirty="0"/>
              <a:t>dir</a:t>
            </a:r>
            <a:r>
              <a:rPr lang="en-US" dirty="0" err="1"/>
              <a:t>məməlidir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1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E9796A-682B-4E3A-8333-7E08CA47B39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/>
          <a:srcRect b="4147"/>
          <a:stretch/>
        </p:blipFill>
        <p:spPr>
          <a:xfrm>
            <a:off x="1685925" y="1419225"/>
            <a:ext cx="10506075" cy="4797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8A760D-D85E-46C7-9D93-99FC9D1FE1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0492" y="230892"/>
            <a:ext cx="8604760" cy="10461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az-Latn-AZ" sz="3200" b="1" dirty="0">
                <a:solidFill>
                  <a:srgbClr val="C00000"/>
                </a:solidFill>
              </a:rPr>
              <a:t>MRA </a:t>
            </a:r>
            <a:r>
              <a:rPr lang="az-Latn-AZ" sz="3200" b="1" dirty="0" smtClean="0">
                <a:solidFill>
                  <a:srgbClr val="C00000"/>
                </a:solidFill>
              </a:rPr>
              <a:t>kəşfi və onunla bağlı tədqiqatlar </a:t>
            </a:r>
            <a:endParaRPr lang="az-Cyrl-AZ" sz="3200" b="1" dirty="0">
              <a:solidFill>
                <a:srgbClr val="C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160D44-0BA2-44FB-AF72-77D4A1FBAB01}"/>
              </a:ext>
            </a:extLst>
          </p:cNvPr>
          <p:cNvSpPr/>
          <p:nvPr/>
        </p:nvSpPr>
        <p:spPr>
          <a:xfrm>
            <a:off x="1712069" y="6500990"/>
            <a:ext cx="91731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Susan M. Garthwaite, Ellen G.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McMahonb</a:t>
            </a:r>
            <a:r>
              <a:rPr kumimoji="0" lang="az-Latn-A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evolution of aldosterone antagonists</a:t>
            </a:r>
            <a:r>
              <a:rPr kumimoji="0" lang="az-Latn-A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Molecular and Cellular Endocrinology 217 (2004) 27–31</a:t>
            </a:r>
            <a:r>
              <a:rPr kumimoji="0" lang="az-Latn-A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9507556" y="1784733"/>
            <a:ext cx="1795750" cy="14652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035" y="4173432"/>
            <a:ext cx="1822862" cy="14936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6618" y="1283997"/>
            <a:ext cx="6175816" cy="49138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6617" y="77075"/>
            <a:ext cx="10298389" cy="114458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Xroniki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ürək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çatışmazlığı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olan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xəstələrdə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eplerenon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spironolaktonun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kortizol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və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hemoglobin A1c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səviyyələrinə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təsiri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2231" y="6254662"/>
            <a:ext cx="103657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MasayukiYamaji</a:t>
            </a:r>
            <a:r>
              <a:rPr kumimoji="0" lang="az-Latn-A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et al.,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Effect of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eplerenone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versus spironolactone on cortisol and hemoglobin A1c levels in patients with chronic heart failure</a:t>
            </a:r>
            <a:r>
              <a:rPr kumimoji="0" lang="az-Latn-A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;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American Heart Journal</a:t>
            </a:r>
            <a:r>
              <a:rPr kumimoji="0" lang="az-Latn-A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Volume 160, Issue 5, November 2010, Pages 915-921</a:t>
            </a:r>
            <a:r>
              <a:rPr kumimoji="0" lang="az-Latn-A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32434" y="3607005"/>
            <a:ext cx="565405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Nəticə</a:t>
            </a:r>
            <a:r>
              <a:rPr lang="az-Latn-AZ" sz="24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Bu </a:t>
            </a:r>
            <a:r>
              <a:rPr lang="az-Latn-AZ" sz="2400" b="1" dirty="0">
                <a:solidFill>
                  <a:schemeClr val="accent1">
                    <a:lumMod val="50000"/>
                  </a:schemeClr>
                </a:solidFill>
              </a:rPr>
              <a:t>tədqiqatda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eplerenonun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metabolik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təsirinin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spironolaktondan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fərqli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olduğunu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və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eplerenonun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ürək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çatışmazlığı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olan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xəstələrdə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üstün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metabolik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təsir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göstərdiyini</a:t>
            </a:r>
            <a:r>
              <a:rPr lang="az-Latn-AZ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xüsusilə</a:t>
            </a:r>
            <a:r>
              <a:rPr lang="az-Latn-AZ" sz="2400" b="1" dirty="0">
                <a:solidFill>
                  <a:schemeClr val="accent1">
                    <a:lumMod val="50000"/>
                  </a:schemeClr>
                </a:solidFill>
              </a:rPr>
              <a:t> də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HbA1c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üzərində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z-Latn-AZ" sz="2400" b="1" dirty="0">
                <a:solidFill>
                  <a:schemeClr val="accent1">
                    <a:lumMod val="50000"/>
                  </a:schemeClr>
                </a:solidFill>
              </a:rPr>
              <a:t>aşkarladı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az-Latn-AZ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endParaRPr lang="az-Latn-AZ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5822" y="1565578"/>
            <a:ext cx="55034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az-Latn-AZ" sz="2000" b="1" dirty="0">
                <a:solidFill>
                  <a:schemeClr val="accent1">
                    <a:lumMod val="50000"/>
                  </a:schemeClr>
                </a:solidFill>
              </a:rPr>
              <a:t>Dizayn: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I-II FS (NYHA g</a:t>
            </a:r>
            <a:r>
              <a:rPr lang="az-Latn-AZ" sz="2000" b="1" dirty="0">
                <a:solidFill>
                  <a:schemeClr val="accent1">
                    <a:lumMod val="50000"/>
                  </a:schemeClr>
                </a:solidFill>
              </a:rPr>
              <a:t>örə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r>
              <a:rPr lang="az-Latn-AZ" sz="2000" b="1" dirty="0">
                <a:solidFill>
                  <a:schemeClr val="accent1">
                    <a:lumMod val="50000"/>
                  </a:schemeClr>
                </a:solidFill>
              </a:rPr>
              <a:t> 107</a:t>
            </a:r>
          </a:p>
          <a:p>
            <a:pPr>
              <a:lnSpc>
                <a:spcPct val="150000"/>
              </a:lnSpc>
            </a:pPr>
            <a:r>
              <a:rPr lang="az-Latn-AZ" sz="2000" b="1" dirty="0">
                <a:solidFill>
                  <a:schemeClr val="accent1">
                    <a:lumMod val="50000"/>
                  </a:schemeClr>
                </a:solidFill>
              </a:rPr>
              <a:t>ambulator xəstə iki qrupa bölünüb</a:t>
            </a:r>
          </a:p>
          <a:p>
            <a:pPr>
              <a:lnSpc>
                <a:spcPct val="150000"/>
              </a:lnSpc>
            </a:pPr>
            <a:r>
              <a:rPr lang="az-Latn-AZ" sz="2000" b="1" dirty="0">
                <a:solidFill>
                  <a:schemeClr val="accent1">
                    <a:lumMod val="50000"/>
                  </a:schemeClr>
                </a:solidFill>
              </a:rPr>
              <a:t> Spironolakton 25 mq/gün (34 xəstə)</a:t>
            </a:r>
          </a:p>
          <a:p>
            <a:pPr>
              <a:lnSpc>
                <a:spcPct val="150000"/>
              </a:lnSpc>
            </a:pPr>
            <a:r>
              <a:rPr lang="az-Latn-AZ" sz="2000" b="1" dirty="0">
                <a:solidFill>
                  <a:schemeClr val="accent1">
                    <a:lumMod val="50000"/>
                  </a:schemeClr>
                </a:solidFill>
              </a:rPr>
              <a:t> Eplerenon 50 mq/gün (73 xəstə)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5007" y="270012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0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multimedia.elsevier.es/PublicationsMultimediaV1/item/multimedia/13154104:255v63n07-13154104fig4.jpg?idApp=UINPBA00002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19" y="1915964"/>
            <a:ext cx="3922519" cy="457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1093986" cy="140151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Eplerenon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və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Spironolaktonun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Testosteronun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</a:rPr>
              <a:t>Kardiyomiosit</a:t>
            </a:r>
            <a:r>
              <a:rPr lang="az-Latn-AZ" sz="3200" b="1" dirty="0" smtClean="0">
                <a:solidFill>
                  <a:schemeClr val="accent2">
                    <a:lumMod val="75000"/>
                  </a:schemeClr>
                </a:solidFill>
              </a:rPr>
              <a:t>lərin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Apoptozuna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Qarşı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Qoruyucu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az-Latn-AZ" sz="3200" b="1" dirty="0" smtClean="0">
                <a:solidFill>
                  <a:schemeClr val="accent2">
                    <a:lumMod val="75000"/>
                  </a:schemeClr>
                </a:solidFill>
              </a:rPr>
              <a:t>Effektinə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az-Latn-AZ" sz="3200" b="1" dirty="0" smtClean="0">
                <a:solidFill>
                  <a:schemeClr val="accent2">
                    <a:lumMod val="75000"/>
                  </a:schemeClr>
                </a:solidFill>
              </a:rPr>
              <a:t>Diferensial Təsiri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10432" y="2634056"/>
            <a:ext cx="700302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2000" b="1" dirty="0"/>
              <a:t>Nəticə:</a:t>
            </a:r>
          </a:p>
          <a:p>
            <a:r>
              <a:rPr lang="en-US" sz="2000" dirty="0"/>
              <a:t>Bu </a:t>
            </a:r>
            <a:r>
              <a:rPr lang="en-US" sz="2000" dirty="0" err="1"/>
              <a:t>tədqiqat</a:t>
            </a:r>
            <a:r>
              <a:rPr lang="en-US" sz="2000" dirty="0"/>
              <a:t> </a:t>
            </a:r>
            <a:r>
              <a:rPr lang="en-US" sz="2000" dirty="0" err="1"/>
              <a:t>göstərdi</a:t>
            </a:r>
            <a:r>
              <a:rPr lang="en-US" sz="2000" dirty="0"/>
              <a:t> </a:t>
            </a:r>
            <a:r>
              <a:rPr lang="en-US" sz="2000" dirty="0" err="1"/>
              <a:t>ki</a:t>
            </a:r>
            <a:r>
              <a:rPr lang="en-US" sz="2000" dirty="0"/>
              <a:t>, </a:t>
            </a:r>
            <a:r>
              <a:rPr lang="en-US" sz="2000" b="1" dirty="0" err="1">
                <a:solidFill>
                  <a:srgbClr val="FF0000"/>
                </a:solidFill>
              </a:rPr>
              <a:t>testosteron</a:t>
            </a:r>
            <a:r>
              <a:rPr lang="en-US" sz="2000" dirty="0"/>
              <a:t> </a:t>
            </a:r>
            <a:r>
              <a:rPr lang="en-US" sz="2000" dirty="0" err="1"/>
              <a:t>ilə</a:t>
            </a:r>
            <a:r>
              <a:rPr lang="en-US" sz="2000" dirty="0"/>
              <a:t> </a:t>
            </a:r>
            <a:r>
              <a:rPr lang="en-US" sz="2000" dirty="0" err="1"/>
              <a:t>müalicə</a:t>
            </a:r>
            <a:r>
              <a:rPr lang="en-US" sz="2000" dirty="0"/>
              <a:t> H9c2 </a:t>
            </a:r>
            <a:r>
              <a:rPr lang="en-US" sz="2000" dirty="0" err="1">
                <a:solidFill>
                  <a:srgbClr val="FF0000"/>
                </a:solidFill>
              </a:rPr>
              <a:t>embrion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ürək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hüceyrə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az-Latn-AZ" sz="2000" dirty="0">
                <a:solidFill>
                  <a:srgbClr val="FF0000"/>
                </a:solidFill>
              </a:rPr>
              <a:t>nümunələrini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/>
              <a:t>ən</a:t>
            </a:r>
            <a:r>
              <a:rPr lang="en-US" sz="2000" dirty="0"/>
              <a:t> </a:t>
            </a:r>
            <a:r>
              <a:rPr lang="en-US" sz="2000" dirty="0" err="1"/>
              <a:t>azı</a:t>
            </a:r>
            <a:r>
              <a:rPr lang="en-US" sz="2000" dirty="0"/>
              <a:t> SAPK/JNK </a:t>
            </a:r>
            <a:r>
              <a:rPr lang="en-US" sz="2000" dirty="0" err="1"/>
              <a:t>və</a:t>
            </a:r>
            <a:r>
              <a:rPr lang="en-US" sz="2000" dirty="0"/>
              <a:t> ERK1/2-nin </a:t>
            </a:r>
            <a:r>
              <a:rPr lang="en-US" sz="2000" dirty="0" err="1"/>
              <a:t>iştirak</a:t>
            </a:r>
            <a:r>
              <a:rPr lang="en-US" sz="2000" dirty="0"/>
              <a:t> </a:t>
            </a:r>
            <a:r>
              <a:rPr lang="en-US" sz="2000" dirty="0" err="1"/>
              <a:t>etdiyi</a:t>
            </a:r>
            <a:r>
              <a:rPr lang="en-US" sz="2000" dirty="0"/>
              <a:t> androgen </a:t>
            </a:r>
            <a:r>
              <a:rPr lang="en-US" sz="2000" dirty="0" err="1"/>
              <a:t>reseptorundan</a:t>
            </a:r>
            <a:r>
              <a:rPr lang="en-US" sz="2000" dirty="0"/>
              <a:t> </a:t>
            </a:r>
            <a:r>
              <a:rPr lang="en-US" sz="2000" dirty="0" err="1"/>
              <a:t>asılı</a:t>
            </a:r>
            <a:r>
              <a:rPr lang="en-US" sz="2000" dirty="0"/>
              <a:t> </a:t>
            </a:r>
            <a:r>
              <a:rPr lang="en-US" sz="2000" dirty="0" err="1"/>
              <a:t>olmayaraq</a:t>
            </a:r>
            <a:r>
              <a:rPr lang="en-US" sz="2000" dirty="0"/>
              <a:t> </a:t>
            </a:r>
            <a:r>
              <a:rPr lang="en-US" sz="2000" dirty="0" err="1"/>
              <a:t>qeyri-genomik</a:t>
            </a:r>
            <a:r>
              <a:rPr lang="en-US" sz="2000" dirty="0"/>
              <a:t> </a:t>
            </a:r>
            <a:r>
              <a:rPr lang="en-US" sz="2000" dirty="0" err="1"/>
              <a:t>vasitələrlə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FF0000"/>
                </a:solidFill>
              </a:rPr>
              <a:t>hiperosmotik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stressin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səbəb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olduğu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apoptozdan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qoruyur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sz="2000" dirty="0" err="1">
                <a:solidFill>
                  <a:srgbClr val="FF0000"/>
                </a:solidFill>
              </a:rPr>
              <a:t>Bundan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əlavə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testosteronun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faydalı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təsiri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eplerenon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tərəfindən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deyil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spironolakton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tərəfindən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bloklanır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bu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iki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dərmanın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fərqli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təsirini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və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spironolakton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ilə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müqayisədə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eplerenonun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mümkün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əlavə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faydasını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göstərir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057" y="177217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2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85357" y="610927"/>
            <a:ext cx="10589342" cy="154166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az-Latn-AZ" sz="4800" dirty="0" smtClean="0">
                <a:solidFill>
                  <a:srgbClr val="C00000"/>
                </a:solidFill>
              </a:rPr>
              <a:t>Eplerenon</a:t>
            </a:r>
            <a:r>
              <a:rPr lang="az-Latn-AZ" sz="4800" dirty="0">
                <a:solidFill>
                  <a:srgbClr val="C00000"/>
                </a:solidFill>
              </a:rPr>
              <a:t>: Dozalanma, göstəriş və əks göstərişlər</a:t>
            </a:r>
            <a:endParaRPr lang="ru-RU" sz="48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30" y="2484042"/>
            <a:ext cx="4120152" cy="35650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217" y="2484041"/>
            <a:ext cx="4097482" cy="40974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963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65533" y="730394"/>
            <a:ext cx="8383424" cy="114458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az-Latn-AZ" sz="3200" b="1" dirty="0" smtClean="0">
                <a:solidFill>
                  <a:srgbClr val="C00000"/>
                </a:solidFill>
              </a:rPr>
              <a:t>Eplerenon</a:t>
            </a:r>
            <a:r>
              <a:rPr lang="az-Latn-AZ" sz="3200" b="1" dirty="0">
                <a:solidFill>
                  <a:srgbClr val="C00000"/>
                </a:solidFill>
              </a:rPr>
              <a:t>: Üstünlükləri və </a:t>
            </a:r>
            <a:r>
              <a:rPr lang="az-Latn-AZ" sz="3200" b="1" dirty="0" smtClean="0">
                <a:solidFill>
                  <a:srgbClr val="C00000"/>
                </a:solidFill>
              </a:rPr>
              <a:t>çatışmazlıqları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533" y="1874982"/>
            <a:ext cx="8383424" cy="48818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7137" y="1963371"/>
            <a:ext cx="4546361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z-Latn-A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Çatışmazlığı:</a:t>
            </a:r>
          </a:p>
          <a:p>
            <a:pPr marL="342900" indent="-342900">
              <a:buAutoNum type="arabicPeriod"/>
            </a:pPr>
            <a:r>
              <a:rPr lang="az-Latn-AZ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Nisbətən baha olması</a:t>
            </a:r>
          </a:p>
          <a:p>
            <a:pPr marL="342900" indent="-342900">
              <a:buAutoNum type="arabicPeriod"/>
            </a:pPr>
            <a:r>
              <a:rPr lang="az-Latn-AZ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CYP3A4 metabolizmə uğrayan dərmanlarla qarşılıqlı təsiri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8386" y="4044959"/>
            <a:ext cx="5644284" cy="27959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z-Latn-A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Üstünlükləri: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az-Latn-AZ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Hər iki cinsdə minimal </a:t>
            </a:r>
            <a:r>
              <a:rPr lang="az-Latn-AZ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seksual </a:t>
            </a:r>
            <a:r>
              <a:rPr lang="az-Latn-AZ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 təsir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az-Latn-AZ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Minimal metabolik yan təsir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az-Latn-AZ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az-Latn-AZ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hiperkaliemiya</a:t>
            </a:r>
            <a:endParaRPr lang="az-Latn-AZ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az-Latn-AZ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Testosteronun saxlanmasında üstünlük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057" y="507196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8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" y="346075"/>
            <a:ext cx="10339056" cy="1143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az-Latn-AZ" dirty="0">
                <a:solidFill>
                  <a:srgbClr val="C00000"/>
                </a:solidFill>
              </a:rPr>
              <a:t>Böyük </a:t>
            </a:r>
            <a:r>
              <a:rPr lang="az-Latn-AZ" dirty="0" smtClean="0">
                <a:solidFill>
                  <a:srgbClr val="C00000"/>
                </a:solidFill>
              </a:rPr>
              <a:t>klinik </a:t>
            </a:r>
            <a:r>
              <a:rPr lang="az-Latn-AZ" dirty="0">
                <a:solidFill>
                  <a:srgbClr val="C00000"/>
                </a:solidFill>
              </a:rPr>
              <a:t>tədqiqatlarda </a:t>
            </a:r>
            <a:r>
              <a:rPr lang="az-Latn-AZ" dirty="0" smtClean="0">
                <a:solidFill>
                  <a:srgbClr val="C00000"/>
                </a:solidFill>
              </a:rPr>
              <a:t>eplerenonla spironolakton </a:t>
            </a:r>
            <a:r>
              <a:rPr lang="az-Latn-AZ" dirty="0">
                <a:solidFill>
                  <a:srgbClr val="C00000"/>
                </a:solidFill>
              </a:rPr>
              <a:t>arasındakı fərqlər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494" y="1613647"/>
            <a:ext cx="11089340" cy="479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17176" y="6536176"/>
            <a:ext cx="114748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Allan Struthers</a:t>
            </a:r>
            <a:r>
              <a:rPr kumimoji="0" lang="az-Latn-A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A. Et al.,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A</a:t>
            </a:r>
            <a:r>
              <a:rPr kumimoji="0" lang="az-Latn-A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Comparison of the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Aldosterone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-blocking Agents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Eplerenone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 and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Spironolactone</a:t>
            </a:r>
            <a:r>
              <a:rPr kumimoji="0" lang="az-Latn-A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: 2008, </a:t>
            </a:r>
            <a:r>
              <a:rPr kumimoji="0" lang="az-Latn-AZ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Clin</a:t>
            </a:r>
            <a:r>
              <a:rPr kumimoji="0" lang="az-Latn-A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. </a:t>
            </a:r>
            <a:r>
              <a:rPr kumimoji="0" lang="az-Latn-AZ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Cardiol</a:t>
            </a:r>
            <a:r>
              <a:rPr kumimoji="0" lang="az-Latn-A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</a:rPr>
              <a:t>. 31, 4, 153–158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057" y="0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4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69928" y="90070"/>
            <a:ext cx="11285918" cy="1143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az-Latn-AZ" sz="3200" b="1" dirty="0" smtClean="0">
                <a:solidFill>
                  <a:srgbClr val="C00000"/>
                </a:solidFill>
              </a:rPr>
              <a:t>Klinik </a:t>
            </a:r>
            <a:r>
              <a:rPr lang="az-Latn-AZ" sz="3200" b="1" dirty="0">
                <a:solidFill>
                  <a:srgbClr val="C00000"/>
                </a:solidFill>
              </a:rPr>
              <a:t>praktikada </a:t>
            </a:r>
            <a:r>
              <a:rPr lang="az-Latn-AZ" sz="3200" b="1" dirty="0" smtClean="0">
                <a:solidFill>
                  <a:srgbClr val="C00000"/>
                </a:solidFill>
              </a:rPr>
              <a:t>eplerenonun </a:t>
            </a:r>
            <a:r>
              <a:rPr lang="az-Latn-AZ" sz="3200" b="1" dirty="0">
                <a:solidFill>
                  <a:srgbClr val="C00000"/>
                </a:solidFill>
              </a:rPr>
              <a:t>işlədilməsinə potensial əks göstərişlər və ehtiyatla işlədilməsi tələb olunan </a:t>
            </a:r>
            <a:r>
              <a:rPr lang="az-Latn-AZ" sz="3200" b="1" dirty="0" smtClean="0">
                <a:solidFill>
                  <a:srgbClr val="C00000"/>
                </a:solidFill>
              </a:rPr>
              <a:t>hallar</a:t>
            </a:r>
            <a:endParaRPr lang="ru-RU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79213895"/>
              </p:ext>
            </p:extLst>
          </p:nvPr>
        </p:nvGraphicFramePr>
        <p:xfrm>
          <a:off x="369928" y="1143000"/>
          <a:ext cx="10842154" cy="5125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304" y="6093275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57" y="428625"/>
            <a:ext cx="9775794" cy="61444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7388" y="428625"/>
            <a:ext cx="9644332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z-Latn-AZ" sz="2400" b="1" dirty="0" smtClean="0">
                <a:solidFill>
                  <a:schemeClr val="accent2">
                    <a:lumMod val="75000"/>
                  </a:schemeClr>
                </a:solidFill>
              </a:rPr>
              <a:t>Zərdab kaliumunun bütün səbəblərdən ölümlə assosiasiyası və diskaliemiyanın tez korreksiyasının faydaları 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2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4887" y="318052"/>
            <a:ext cx="10803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Latn-AZ" sz="3200" b="1" dirty="0" smtClean="0">
                <a:solidFill>
                  <a:srgbClr val="C00000"/>
                </a:solidFill>
              </a:rPr>
              <a:t>Hiperkalimemiyanın </a:t>
            </a:r>
            <a:r>
              <a:rPr lang="az-Latn-AZ" sz="3200" b="1" dirty="0">
                <a:solidFill>
                  <a:srgbClr val="C00000"/>
                </a:solidFill>
              </a:rPr>
              <a:t>idarə olunması</a:t>
            </a:r>
            <a:endParaRPr lang="ru-RU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2172805" y="902827"/>
          <a:ext cx="8128000" cy="6189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1133062" y="1239921"/>
            <a:ext cx="5538304" cy="257754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Risk </a:t>
            </a:r>
            <a:r>
              <a:rPr lang="en-US" b="1" dirty="0" err="1">
                <a:solidFill>
                  <a:srgbClr val="0070C0"/>
                </a:solidFill>
              </a:rPr>
              <a:t>faktorlarının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təyini</a:t>
            </a:r>
            <a:endParaRPr lang="en-US" b="1" dirty="0">
              <a:solidFill>
                <a:srgbClr val="0070C0"/>
              </a:solidFill>
            </a:endParaRPr>
          </a:p>
          <a:p>
            <a:r>
              <a:rPr lang="en-US" sz="2000" b="1" i="1" dirty="0" smtClean="0"/>
              <a:t>•</a:t>
            </a:r>
            <a:r>
              <a:rPr lang="az-Latn-AZ" sz="2000" b="1" i="1" dirty="0" smtClean="0"/>
              <a:t> </a:t>
            </a:r>
            <a:r>
              <a:rPr lang="en-US" sz="2000" b="1" i="1" dirty="0" smtClean="0"/>
              <a:t>XBX-</a:t>
            </a:r>
            <a:r>
              <a:rPr lang="en-US" sz="2000" b="1" i="1" dirty="0" err="1" smtClean="0"/>
              <a:t>nin</a:t>
            </a:r>
            <a:r>
              <a:rPr lang="en-US" sz="2000" b="1" i="1" dirty="0" smtClean="0"/>
              <a:t> </a:t>
            </a:r>
            <a:r>
              <a:rPr lang="en-US" sz="2000" b="1" i="1" dirty="0" err="1"/>
              <a:t>irəliləyən</a:t>
            </a:r>
            <a:r>
              <a:rPr lang="en-US" sz="2000" b="1" i="1" dirty="0"/>
              <a:t> </a:t>
            </a:r>
            <a:r>
              <a:rPr lang="en-US" sz="2000" b="1" i="1" dirty="0" err="1"/>
              <a:t>mərhələləri</a:t>
            </a:r>
            <a:endParaRPr lang="en-US" sz="2000" b="1" i="1" dirty="0"/>
          </a:p>
          <a:p>
            <a:r>
              <a:rPr lang="en-US" sz="2000" b="1" i="1" dirty="0" smtClean="0"/>
              <a:t>•</a:t>
            </a:r>
            <a:r>
              <a:rPr lang="az-Latn-AZ" sz="2000" b="1" i="1" dirty="0" smtClean="0"/>
              <a:t> </a:t>
            </a:r>
            <a:r>
              <a:rPr lang="en-US" sz="2000" b="1" i="1" dirty="0" smtClean="0"/>
              <a:t>XÜÇ</a:t>
            </a:r>
            <a:endParaRPr lang="en-US" sz="2000" b="1" i="1" dirty="0"/>
          </a:p>
          <a:p>
            <a:r>
              <a:rPr lang="en-US" sz="2000" b="1" i="1" dirty="0" smtClean="0"/>
              <a:t>•</a:t>
            </a:r>
            <a:r>
              <a:rPr lang="az-Latn-AZ" sz="2000" b="1" i="1" dirty="0" smtClean="0"/>
              <a:t> </a:t>
            </a:r>
            <a:r>
              <a:rPr lang="en-US" sz="2000" b="1" i="1" dirty="0" err="1" smtClean="0"/>
              <a:t>Şəkərli</a:t>
            </a:r>
            <a:r>
              <a:rPr lang="en-US" sz="2000" b="1" i="1" dirty="0" smtClean="0"/>
              <a:t> </a:t>
            </a:r>
            <a:r>
              <a:rPr lang="en-US" sz="2000" b="1" i="1" dirty="0" err="1"/>
              <a:t>diabet</a:t>
            </a:r>
            <a:endParaRPr lang="en-US" sz="2000" b="1" i="1" dirty="0"/>
          </a:p>
          <a:p>
            <a:r>
              <a:rPr lang="en-US" sz="2000" b="1" i="1" dirty="0" smtClean="0"/>
              <a:t>•</a:t>
            </a:r>
            <a:r>
              <a:rPr lang="az-Latn-AZ" sz="2000" b="1" i="1" dirty="0" smtClean="0"/>
              <a:t> </a:t>
            </a:r>
            <a:r>
              <a:rPr lang="en-US" sz="2000" b="1" i="1" dirty="0" smtClean="0"/>
              <a:t>MRA </a:t>
            </a:r>
            <a:r>
              <a:rPr lang="en-US" sz="2000" b="1" i="1" dirty="0" err="1"/>
              <a:t>əlavə</a:t>
            </a:r>
            <a:r>
              <a:rPr lang="en-US" sz="2000" b="1" i="1" dirty="0"/>
              <a:t> </a:t>
            </a:r>
            <a:r>
              <a:rPr lang="en-US" sz="2000" b="1" i="1" dirty="0" err="1"/>
              <a:t>olunan</a:t>
            </a:r>
            <a:r>
              <a:rPr lang="en-US" sz="2000" b="1" i="1" dirty="0"/>
              <a:t> </a:t>
            </a:r>
            <a:r>
              <a:rPr lang="en-US" sz="2000" b="1" i="1" dirty="0" err="1"/>
              <a:t>rezistent</a:t>
            </a:r>
            <a:r>
              <a:rPr lang="en-US" sz="2000" b="1" i="1" dirty="0"/>
              <a:t> hipertenziya</a:t>
            </a:r>
          </a:p>
          <a:p>
            <a:r>
              <a:rPr lang="en-US" sz="2000" b="1" i="1" dirty="0" smtClean="0"/>
              <a:t>•</a:t>
            </a:r>
            <a:r>
              <a:rPr lang="az-Latn-AZ" sz="2000" b="1" i="1" dirty="0" smtClean="0"/>
              <a:t> </a:t>
            </a:r>
            <a:r>
              <a:rPr lang="en-US" sz="2000" b="1" i="1" dirty="0" err="1" smtClean="0"/>
              <a:t>Ahıl</a:t>
            </a:r>
            <a:r>
              <a:rPr lang="en-US" sz="2000" b="1" i="1" dirty="0" smtClean="0"/>
              <a:t> </a:t>
            </a:r>
            <a:r>
              <a:rPr lang="en-US" sz="2000" b="1" i="1" dirty="0" err="1"/>
              <a:t>yaş</a:t>
            </a:r>
            <a:endParaRPr lang="en-US" sz="2000" b="1" i="1" dirty="0"/>
          </a:p>
          <a:p>
            <a:r>
              <a:rPr lang="en-US" sz="2000" b="1" i="1" dirty="0" smtClean="0"/>
              <a:t>•</a:t>
            </a:r>
            <a:r>
              <a:rPr lang="az-Latn-AZ" sz="2000" b="1" i="1" dirty="0" smtClean="0"/>
              <a:t> </a:t>
            </a:r>
            <a:r>
              <a:rPr lang="en-US" sz="2000" b="1" i="1" dirty="0" err="1" smtClean="0"/>
              <a:t>Kaliumun</a:t>
            </a:r>
            <a:r>
              <a:rPr lang="en-US" sz="2000" b="1" i="1" dirty="0" smtClean="0"/>
              <a:t> </a:t>
            </a:r>
            <a:r>
              <a:rPr lang="en-US" sz="2000" b="1" i="1" dirty="0"/>
              <a:t>renal </a:t>
            </a:r>
            <a:r>
              <a:rPr lang="en-US" sz="2000" b="1" i="1" dirty="0" err="1"/>
              <a:t>ekskresiyasıənı</a:t>
            </a:r>
            <a:r>
              <a:rPr lang="en-US" sz="2000" b="1" i="1" dirty="0"/>
              <a:t> </a:t>
            </a:r>
            <a:r>
              <a:rPr lang="en-US" sz="2000" b="1" i="1" dirty="0" err="1"/>
              <a:t>təsir</a:t>
            </a:r>
            <a:r>
              <a:rPr lang="en-US" sz="2000" b="1" i="1" dirty="0"/>
              <a:t> </a:t>
            </a:r>
            <a:r>
              <a:rPr lang="en-US" sz="2000" b="1" i="1" dirty="0" err="1"/>
              <a:t>edən</a:t>
            </a:r>
            <a:r>
              <a:rPr lang="en-US" sz="2000" b="1" i="1" dirty="0"/>
              <a:t> </a:t>
            </a:r>
            <a:r>
              <a:rPr lang="en-US" sz="2000" b="1" i="1" dirty="0" err="1"/>
              <a:t>dərmanlar</a:t>
            </a:r>
            <a:endParaRPr lang="en-US" sz="2000" b="1" i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858002" y="1239921"/>
            <a:ext cx="4780721" cy="257754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z-Latn-AZ" b="1" dirty="0">
                <a:solidFill>
                  <a:schemeClr val="accent6">
                    <a:lumMod val="75000"/>
                  </a:schemeClr>
                </a:solidFill>
              </a:rPr>
              <a:t>Kaliumun </a:t>
            </a:r>
            <a:r>
              <a:rPr lang="az-Latn-AZ" b="1" dirty="0" smtClean="0">
                <a:solidFill>
                  <a:schemeClr val="accent6">
                    <a:lumMod val="75000"/>
                  </a:schemeClr>
                </a:solidFill>
              </a:rPr>
              <a:t>ilkin </a:t>
            </a:r>
            <a:r>
              <a:rPr lang="az-Latn-AZ" b="1" dirty="0">
                <a:solidFill>
                  <a:schemeClr val="accent6">
                    <a:lumMod val="75000"/>
                  </a:schemeClr>
                </a:solidFill>
              </a:rPr>
              <a:t>səviyyəsi yüksəkdirsə</a:t>
            </a:r>
          </a:p>
          <a:p>
            <a:pPr lvl="0" algn="ctr"/>
            <a:endParaRPr lang="az-Latn-AZ" b="1" dirty="0">
              <a:solidFill>
                <a:schemeClr val="accent6">
                  <a:lumMod val="75000"/>
                </a:schemeClr>
              </a:solidFill>
            </a:endParaRPr>
          </a:p>
          <a:p>
            <a:pPr lvl="0"/>
            <a:r>
              <a:rPr lang="az-Latn-AZ" b="1" i="1" dirty="0"/>
              <a:t>Tez-tez K+ nəzarət</a:t>
            </a:r>
          </a:p>
          <a:p>
            <a:pPr lvl="0"/>
            <a:r>
              <a:rPr lang="en-US" b="1" i="1" dirty="0"/>
              <a:t>III m</a:t>
            </a:r>
            <a:r>
              <a:rPr lang="az-Latn-AZ" b="1" i="1" dirty="0"/>
              <a:t>əhərhələ XBX zamanı </a:t>
            </a:r>
            <a:r>
              <a:rPr lang="az-Latn-AZ" b="1" i="1" dirty="0" smtClean="0"/>
              <a:t>pəhrizdə K</a:t>
            </a:r>
            <a:r>
              <a:rPr lang="az-Latn-AZ" b="1" i="1" dirty="0"/>
              <a:t>+&lt;2,4 q/gün</a:t>
            </a:r>
          </a:p>
          <a:p>
            <a:pPr lvl="0"/>
            <a:r>
              <a:rPr lang="az-Latn-AZ" b="1" i="1" dirty="0" smtClean="0"/>
              <a:t>Kaluim </a:t>
            </a:r>
            <a:r>
              <a:rPr lang="az-Latn-AZ" b="1" i="1" dirty="0"/>
              <a:t>saxlayıcı vasitələrin dozalarını </a:t>
            </a:r>
            <a:r>
              <a:rPr lang="az-Latn-AZ" b="1" i="1" dirty="0" smtClean="0"/>
              <a:t>korreksiya etmək </a:t>
            </a:r>
            <a:r>
              <a:rPr lang="az-Latn-AZ" b="1" i="1" dirty="0"/>
              <a:t>və ya dayandırmaq</a:t>
            </a:r>
            <a:endParaRPr lang="ru-RU" b="1" i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33062" y="3899450"/>
            <a:ext cx="5446643" cy="2334221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z-Latn-AZ" b="1" dirty="0">
                <a:solidFill>
                  <a:srgbClr val="FFC000"/>
                </a:solidFill>
              </a:rPr>
              <a:t>Xroniki </a:t>
            </a:r>
            <a:r>
              <a:rPr lang="az-Latn-AZ" b="1" dirty="0" smtClean="0">
                <a:solidFill>
                  <a:srgbClr val="FFC000"/>
                </a:solidFill>
              </a:rPr>
              <a:t>hiperkalimiya</a:t>
            </a:r>
            <a:endParaRPr lang="az-Latn-AZ" b="1" dirty="0">
              <a:solidFill>
                <a:srgbClr val="FFC000"/>
              </a:solidFill>
            </a:endParaRPr>
          </a:p>
          <a:p>
            <a:pPr lvl="0" algn="ctr"/>
            <a:r>
              <a:rPr lang="az-Latn-AZ" b="1" dirty="0">
                <a:solidFill>
                  <a:srgbClr val="FFC000"/>
                </a:solidFill>
              </a:rPr>
              <a:t>(K+ davamlı </a:t>
            </a:r>
            <a:r>
              <a:rPr lang="az-Latn-AZ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&gt;5 mmol/l)</a:t>
            </a:r>
          </a:p>
          <a:p>
            <a:pPr lvl="0"/>
            <a:endParaRPr lang="az-Latn-AZ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az-Latn-AZ" b="1" dirty="0">
                <a:latin typeface="Bodoni MT Black" panose="02070A03080606020203" pitchFamily="18" charset="0"/>
              </a:rPr>
              <a:t>•</a:t>
            </a:r>
            <a:r>
              <a:rPr lang="az-Latn-A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K+ azaldıcı vasitələri başlamaq olar</a:t>
            </a:r>
          </a:p>
          <a:p>
            <a:pPr lvl="0"/>
            <a:r>
              <a:rPr lang="az-Latn-AZ" b="1" i="1" dirty="0">
                <a:latin typeface="Bodoni MT Black" panose="02070A03080606020203" pitchFamily="18" charset="0"/>
              </a:rPr>
              <a:t>•</a:t>
            </a:r>
            <a:r>
              <a:rPr lang="az-Latn-AZ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Na/Ca polistiren, kayeksilat, patriomer, və Na zirkoniumsiklosillikat (ZS-9)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58001" y="3918148"/>
            <a:ext cx="4780721" cy="231552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z-Latn-AZ" b="1" dirty="0">
                <a:solidFill>
                  <a:srgbClr val="FFC000"/>
                </a:solidFill>
              </a:rPr>
              <a:t>Kəskin </a:t>
            </a:r>
            <a:r>
              <a:rPr lang="az-Latn-AZ" b="1" dirty="0" smtClean="0">
                <a:solidFill>
                  <a:srgbClr val="FFC000"/>
                </a:solidFill>
              </a:rPr>
              <a:t>hiperkalimiya</a:t>
            </a:r>
            <a:endParaRPr lang="az-Latn-AZ" b="1" dirty="0">
              <a:solidFill>
                <a:srgbClr val="FFC000"/>
              </a:solidFill>
            </a:endParaRPr>
          </a:p>
          <a:p>
            <a:pPr lvl="0"/>
            <a:r>
              <a:rPr lang="en-US" b="1" i="1" dirty="0"/>
              <a:t>• </a:t>
            </a:r>
            <a:r>
              <a:rPr lang="az-Latn-AZ" b="1" i="1" dirty="0"/>
              <a:t>İnsulin v/d</a:t>
            </a:r>
          </a:p>
          <a:p>
            <a:pPr lvl="0"/>
            <a:r>
              <a:rPr lang="en-US" b="1" i="1" dirty="0"/>
              <a:t>• </a:t>
            </a:r>
            <a:r>
              <a:rPr lang="az-Latn-AZ" b="1" i="1" dirty="0"/>
              <a:t>Beta 2 –aqonist</a:t>
            </a:r>
          </a:p>
          <a:p>
            <a:pPr lvl="0"/>
            <a:r>
              <a:rPr lang="en-US" b="1" i="1" dirty="0"/>
              <a:t>• </a:t>
            </a:r>
            <a:r>
              <a:rPr lang="az-Latn-AZ" b="1" i="1" dirty="0"/>
              <a:t>Na bikarbonat</a:t>
            </a:r>
          </a:p>
          <a:p>
            <a:pPr lvl="0"/>
            <a:r>
              <a:rPr lang="en-US" b="1" i="1" dirty="0"/>
              <a:t>• </a:t>
            </a:r>
            <a:r>
              <a:rPr lang="az-Latn-AZ" b="1" i="1" dirty="0"/>
              <a:t>Kalsium v/d</a:t>
            </a:r>
          </a:p>
          <a:p>
            <a:pPr lvl="0"/>
            <a:r>
              <a:rPr lang="en-US" b="1" i="1" dirty="0"/>
              <a:t>• </a:t>
            </a:r>
            <a:r>
              <a:rPr lang="az-Latn-AZ" b="1" i="1" dirty="0"/>
              <a:t>Diuretiklər</a:t>
            </a:r>
          </a:p>
          <a:p>
            <a:pPr lvl="0"/>
            <a:r>
              <a:rPr lang="en-US" b="1" i="1" dirty="0"/>
              <a:t>• </a:t>
            </a:r>
            <a:r>
              <a:rPr lang="az-Latn-AZ" b="1" i="1" dirty="0"/>
              <a:t>D</a:t>
            </a:r>
            <a:r>
              <a:rPr lang="az-Latn-AZ" b="1" i="1" dirty="0" smtClean="0"/>
              <a:t>ializ</a:t>
            </a:r>
            <a:endParaRPr lang="az-Latn-AZ" b="1" i="1" dirty="0"/>
          </a:p>
          <a:p>
            <a:pPr lvl="0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983974" y="6432248"/>
            <a:ext cx="10764079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Pradhan A, Vohra S, Sethi R. Eplerenone: The multifaceted drug in cardiovascular pharmacology. J Pharm Bioall Sci [serial online] 2020 [cited 2021 Feb 6];12:381-90. Available from: https://www.jpbsonline.org/text.asp?2020/12/4/381/297485</a:t>
            </a:r>
            <a:endParaRPr lang="ru-RU" sz="1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9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23E60-880C-4564-BBAE-82F4C040F78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5954713"/>
            <a:ext cx="12192000" cy="9032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z-Latn-AZ" sz="1600" b="1" dirty="0">
                <a:solidFill>
                  <a:schemeClr val="tx1"/>
                </a:solidFill>
              </a:rPr>
              <a:t>Qan zərdabında kaliumun konsentrasiyasının ≥6,0 mmol/l-dən yüksək olması ilə əlaqədar olaraq eplerenonun dayandırılmasından sonra eplerenonun günaşırı 25 mq dozada istifadəsi yalnız kaliumun konsentrasiyası 5,0 mmol/l-dən aşağı düşdükdən sonra bərpa edilə bilər. </a:t>
            </a:r>
            <a:endParaRPr lang="az-Cyrl-AZ" sz="1600" dirty="0">
              <a:solidFill>
                <a:srgbClr val="C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89337-9CA1-4750-A6DD-EABD6D92FE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7624" y="44068"/>
            <a:ext cx="9669827" cy="143219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az-Latn-AZ" sz="3200" b="1" dirty="0" smtClean="0">
                <a:solidFill>
                  <a:srgbClr val="C00000"/>
                </a:solidFill>
              </a:rPr>
              <a:t>Eplerenonun </a:t>
            </a:r>
            <a:r>
              <a:rPr lang="az-Latn-AZ" sz="3200" b="1" dirty="0">
                <a:solidFill>
                  <a:srgbClr val="C00000"/>
                </a:solidFill>
              </a:rPr>
              <a:t>kaliumun səviyyəsindən asılı olaraq </a:t>
            </a:r>
            <a:r>
              <a:rPr lang="az-Latn-AZ" sz="3200" b="1" dirty="0" smtClean="0">
                <a:solidFill>
                  <a:srgbClr val="C00000"/>
                </a:solidFill>
              </a:rPr>
              <a:t>dozalanması</a:t>
            </a:r>
            <a:r>
              <a:rPr lang="az-Latn-AZ" sz="3200" b="1" dirty="0">
                <a:solidFill>
                  <a:srgbClr val="C00000"/>
                </a:solidFill>
              </a:rPr>
              <a:t/>
            </a:r>
            <a:br>
              <a:rPr lang="az-Latn-AZ" sz="3200" b="1" dirty="0">
                <a:solidFill>
                  <a:srgbClr val="C00000"/>
                </a:solidFill>
              </a:rPr>
            </a:br>
            <a:r>
              <a:rPr lang="az-Latn-AZ" sz="3200" b="1" dirty="0">
                <a:solidFill>
                  <a:srgbClr val="C00000"/>
                </a:solidFill>
              </a:rPr>
              <a:t/>
            </a:r>
            <a:br>
              <a:rPr lang="az-Latn-AZ" sz="3200" b="1" dirty="0">
                <a:solidFill>
                  <a:srgbClr val="C00000"/>
                </a:solidFill>
              </a:rPr>
            </a:br>
            <a:r>
              <a:rPr lang="az-Latn-AZ" sz="3200" b="1" dirty="0">
                <a:solidFill>
                  <a:srgbClr val="C00000"/>
                </a:solidFill>
              </a:rPr>
              <a:t/>
            </a:r>
            <a:br>
              <a:rPr lang="az-Latn-AZ" sz="3200" b="1" dirty="0">
                <a:solidFill>
                  <a:srgbClr val="C00000"/>
                </a:solidFill>
              </a:rPr>
            </a:br>
            <a:r>
              <a:rPr lang="az-Latn-AZ" sz="3200" b="1" dirty="0">
                <a:solidFill>
                  <a:srgbClr val="C00000"/>
                </a:solidFill>
              </a:rPr>
              <a:t/>
            </a:r>
            <a:br>
              <a:rPr lang="az-Latn-AZ" sz="3200" b="1" dirty="0">
                <a:solidFill>
                  <a:srgbClr val="C00000"/>
                </a:solidFill>
              </a:rPr>
            </a:br>
            <a:r>
              <a:rPr lang="az-Latn-AZ" sz="3200" b="1" dirty="0">
                <a:solidFill>
                  <a:srgbClr val="C00000"/>
                </a:solidFill>
              </a:rPr>
              <a:t/>
            </a:r>
            <a:br>
              <a:rPr lang="az-Latn-AZ" sz="3200" b="1" dirty="0">
                <a:solidFill>
                  <a:srgbClr val="C00000"/>
                </a:solidFill>
              </a:rPr>
            </a:br>
            <a:endParaRPr lang="az-Cyrl-AZ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D44D97-A1EC-48DE-B432-ABE6C9F339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570646"/>
              </p:ext>
            </p:extLst>
          </p:nvPr>
        </p:nvGraphicFramePr>
        <p:xfrm>
          <a:off x="1073992" y="1067356"/>
          <a:ext cx="10086698" cy="48873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15072">
                  <a:extLst>
                    <a:ext uri="{9D8B030D-6E8A-4147-A177-3AD203B41FA5}">
                      <a16:colId xmlns:a16="http://schemas.microsoft.com/office/drawing/2014/main" val="3764428695"/>
                    </a:ext>
                  </a:extLst>
                </a:gridCol>
                <a:gridCol w="1641003">
                  <a:extLst>
                    <a:ext uri="{9D8B030D-6E8A-4147-A177-3AD203B41FA5}">
                      <a16:colId xmlns:a16="http://schemas.microsoft.com/office/drawing/2014/main" val="2956256208"/>
                    </a:ext>
                  </a:extLst>
                </a:gridCol>
                <a:gridCol w="6330623">
                  <a:extLst>
                    <a:ext uri="{9D8B030D-6E8A-4147-A177-3AD203B41FA5}">
                      <a16:colId xmlns:a16="http://schemas.microsoft.com/office/drawing/2014/main" val="293473127"/>
                    </a:ext>
                  </a:extLst>
                </a:gridCol>
              </a:tblGrid>
              <a:tr h="12015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az-Latn-AZ" sz="1800" dirty="0">
                        <a:effectLst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z-Latn-AZ" sz="1800" dirty="0">
                          <a:effectLst/>
                        </a:rPr>
                        <a:t>Təsiri</a:t>
                      </a:r>
                      <a:endParaRPr lang="az-Cyrl-AZ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z-Latn-AZ" sz="1800" dirty="0">
                          <a:effectLst/>
                        </a:rPr>
                        <a:t>Dozaya düzəliş edilməsi</a:t>
                      </a:r>
                      <a:endParaRPr lang="az-Cyrl-AZ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3585930017"/>
                  </a:ext>
                </a:extLst>
              </a:tr>
              <a:tr h="10099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>
                          <a:effectLst/>
                        </a:rPr>
                        <a:t>&lt;5,0</a:t>
                      </a:r>
                      <a:endParaRPr lang="az-Cyrl-AZ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z-Latn-AZ" sz="1800">
                          <a:effectLst/>
                        </a:rPr>
                        <a:t>Artırmaq</a:t>
                      </a:r>
                      <a:endParaRPr lang="az-Cyrl-AZ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z-Latn-AZ" sz="1800" b="1" dirty="0" smtClean="0">
                          <a:effectLst/>
                        </a:rPr>
                        <a:t>Günaşırı </a:t>
                      </a:r>
                      <a:r>
                        <a:rPr lang="az-Latn-AZ" sz="1800" b="1" dirty="0">
                          <a:effectLst/>
                        </a:rPr>
                        <a:t>25 mq-dan gündə bir dəfə 25 mq-a qədər</a:t>
                      </a:r>
                      <a:endParaRPr lang="az-Latn-AZ" sz="1600" b="1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z-Latn-AZ" sz="1800" b="1" dirty="0" smtClean="0">
                          <a:effectLst/>
                        </a:rPr>
                        <a:t>Gündə </a:t>
                      </a:r>
                      <a:r>
                        <a:rPr lang="az-Latn-AZ" sz="1800" b="1" dirty="0">
                          <a:effectLst/>
                        </a:rPr>
                        <a:t>bir dəfə 25 mq-dan gündə bir dəfə 50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az-Latn-AZ" sz="1800" b="1" dirty="0">
                          <a:effectLst/>
                        </a:rPr>
                        <a:t>mq-a qədər</a:t>
                      </a:r>
                      <a:endParaRPr lang="az-Cyrl-AZ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442495625"/>
                  </a:ext>
                </a:extLst>
              </a:tr>
              <a:tr h="3555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>
                          <a:effectLst/>
                        </a:rPr>
                        <a:t>5,0-5,4</a:t>
                      </a:r>
                      <a:endParaRPr lang="az-Cyrl-AZ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z-Latn-AZ" sz="1800">
                          <a:effectLst/>
                        </a:rPr>
                        <a:t>Saxlamaq</a:t>
                      </a:r>
                      <a:endParaRPr lang="az-Cyrl-AZ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z-Latn-AZ" sz="1800" b="1" dirty="0" smtClean="0">
                          <a:effectLst/>
                        </a:rPr>
                        <a:t>Dozanı </a:t>
                      </a:r>
                      <a:r>
                        <a:rPr lang="az-Latn-AZ" sz="1800" b="1" dirty="0">
                          <a:effectLst/>
                        </a:rPr>
                        <a:t>dəyişdirmədən</a:t>
                      </a:r>
                      <a:endParaRPr lang="az-Cyrl-AZ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3769823199"/>
                  </a:ext>
                </a:extLst>
              </a:tr>
              <a:tr h="1719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az-Latn-AZ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</a:rPr>
                        <a:t>5,5-5,9</a:t>
                      </a:r>
                      <a:endParaRPr lang="az-Cyrl-AZ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z-Latn-AZ" sz="1800">
                          <a:effectLst/>
                        </a:rPr>
                        <a:t>Azaltmaq</a:t>
                      </a:r>
                      <a:endParaRPr lang="az-Cyrl-AZ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z-Latn-AZ" sz="1800" b="1" dirty="0">
                          <a:effectLst/>
                        </a:rPr>
                        <a:t>G</a:t>
                      </a:r>
                      <a:r>
                        <a:rPr lang="az-Latn-AZ" sz="1800" b="1" dirty="0" smtClean="0">
                          <a:effectLst/>
                        </a:rPr>
                        <a:t>ündə </a:t>
                      </a:r>
                      <a:r>
                        <a:rPr lang="az-Latn-AZ" sz="1800" b="1" dirty="0">
                          <a:effectLst/>
                        </a:rPr>
                        <a:t>bir dəfə 50 mq-dan gündə bir dəfə 25 mq-a qədər</a:t>
                      </a:r>
                      <a:endParaRPr lang="az-Cyrl-AZ" sz="1600" b="1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z-Latn-AZ" sz="1800" b="1" dirty="0">
                          <a:effectLst/>
                        </a:rPr>
                        <a:t>G</a:t>
                      </a:r>
                      <a:r>
                        <a:rPr lang="az-Latn-AZ" sz="1800" b="1" dirty="0" smtClean="0">
                          <a:effectLst/>
                        </a:rPr>
                        <a:t>ündə </a:t>
                      </a:r>
                      <a:r>
                        <a:rPr lang="az-Latn-AZ" sz="1800" b="1" dirty="0">
                          <a:effectLst/>
                        </a:rPr>
                        <a:t>bir dəfə 25 mq-dan günaşırı 25 mq-a qədər</a:t>
                      </a:r>
                      <a:endParaRPr lang="az-Cyrl-AZ" sz="1600" b="1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z-Latn-AZ" sz="1800" b="1" dirty="0">
                          <a:effectLst/>
                        </a:rPr>
                        <a:t>G</a:t>
                      </a:r>
                      <a:r>
                        <a:rPr lang="az-Latn-AZ" sz="1800" b="1" dirty="0" smtClean="0">
                          <a:effectLst/>
                        </a:rPr>
                        <a:t>ünaşırı </a:t>
                      </a:r>
                      <a:r>
                        <a:rPr lang="az-Latn-AZ" sz="1800" b="1" dirty="0">
                          <a:effectLst/>
                        </a:rPr>
                        <a:t>25 mq-dan preparatın ləğv edilməsinə qədər</a:t>
                      </a:r>
                      <a:endParaRPr lang="az-Cyrl-AZ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837234614"/>
                  </a:ext>
                </a:extLst>
              </a:tr>
              <a:tr h="600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dirty="0">
                          <a:effectLst/>
                        </a:rPr>
                        <a:t>≥6,0</a:t>
                      </a:r>
                      <a:endParaRPr lang="az-Cyrl-AZ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z-Latn-AZ" sz="1800" dirty="0">
                          <a:effectLst/>
                        </a:rPr>
                        <a:t>Dayandırmaq</a:t>
                      </a:r>
                      <a:endParaRPr lang="az-Cyrl-AZ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z-Latn-AZ" sz="1800" b="1" dirty="0">
                          <a:effectLst/>
                        </a:rPr>
                        <a:t> Aid deyildir</a:t>
                      </a:r>
                      <a:endParaRPr lang="az-Cyrl-AZ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984301012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7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23E60-880C-4564-BBAE-82F4C040F78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42" y="757151"/>
            <a:ext cx="11237206" cy="610084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az-Latn-AZ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Preparatın təsiredici maddəsinə və ya köməkçi maddələrdən hər hansı birinə qarşı yüksək </a:t>
            </a:r>
            <a:r>
              <a:rPr lang="az-Latn-AZ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həssaslıq</a:t>
            </a:r>
            <a:endParaRPr lang="az-Cyrl-AZ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az-Latn-AZ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Müalicədən əvvəl zərdabda kaliumun səviyyəsi &gt; 5,0 mmol/l</a:t>
            </a:r>
            <a:endParaRPr lang="az-Cyrl-AZ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az-Latn-AZ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Ağır böyrək çatışmazlığı, yumaqcıq filtrasiyasının təyin edilən sürət göstəricisi&lt;30 ml/dəq/1,73 m</a:t>
            </a:r>
            <a:r>
              <a:rPr lang="az-Latn-AZ" sz="2400" b="1" baseline="30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az-Cyrl-AZ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az-Latn-AZ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Ağır qaraciyər çatışmazlığı (Çayld-Pyu şkalası üzrə C sinfi)</a:t>
            </a:r>
            <a:endParaRPr lang="az-Cyrl-AZ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az-Latn-AZ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Kaliumqoruyucu diuretiklərin, kalium preparatları və ya güclü CYP3A4 inhibitorları ilə (məs., itrakonazol, ketokonazol, ritonavir, nelfinavir, klaritromitsin, telitromitsin və nefazodon) eyni zamanda istifadəsi </a:t>
            </a:r>
            <a:endParaRPr lang="az-Cyrl-AZ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az-Latn-AZ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Ehtiyatla işlədilməli hallar</a:t>
            </a:r>
            <a:r>
              <a:rPr lang="az-Latn-AZ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az-Latn-AZ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az-Latn-AZ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Angiotenzin çevirici </a:t>
            </a:r>
            <a:r>
              <a:rPr lang="az-Latn-AZ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ferment inhibitorları və ya angiotenzin II reseptorlarının blokatorlarının eyni zamanda istifadəsi </a:t>
            </a:r>
          </a:p>
          <a:p>
            <a:r>
              <a:rPr lang="az-Latn-AZ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Eplerenonu hamilə qadınlara ehtiyatla təyin etmək </a:t>
            </a:r>
            <a:r>
              <a:rPr lang="az-Latn-AZ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lazımdır</a:t>
            </a:r>
            <a:endParaRPr lang="az-Latn-AZ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az-Latn-AZ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Laktasiya dövründə ana südü ilə qidalanmanı və ya dərman qəbulunu dayandırmaq </a:t>
            </a:r>
            <a:r>
              <a:rPr lang="az-Latn-AZ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lazımdır</a:t>
            </a:r>
            <a:endParaRPr lang="az-Cyrl-AZ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689337-9CA1-4750-A6DD-EABD6D92FE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84006" y="170740"/>
            <a:ext cx="9393238" cy="100488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az-Latn-AZ" sz="3200" b="1" dirty="0">
                <a:solidFill>
                  <a:schemeClr val="accent2">
                    <a:lumMod val="75000"/>
                  </a:schemeClr>
                </a:solidFill>
              </a:rPr>
              <a:t>Əks göstərişlər:</a:t>
            </a:r>
            <a:endParaRPr lang="az-Cyrl-AZ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7451" y="1000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1538243" y="152279"/>
            <a:ext cx="8767985" cy="975765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lvl="0" algn="ctr"/>
            <a:r>
              <a:rPr lang="az-Latn-AZ" sz="3200" b="1" spc="-1" dirty="0">
                <a:solidFill>
                  <a:schemeClr val="accent2">
                    <a:lumMod val="75000"/>
                  </a:schemeClr>
                </a:solidFill>
              </a:rPr>
              <a:t>RAAS</a:t>
            </a:r>
            <a:r>
              <a:rPr lang="en-US" sz="3200" b="1" spc="-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spc="-1" dirty="0" err="1" smtClean="0">
                <a:solidFill>
                  <a:schemeClr val="accent2">
                    <a:lumMod val="75000"/>
                  </a:schemeClr>
                </a:solidFill>
              </a:rPr>
              <a:t>blokadası</a:t>
            </a:r>
            <a:r>
              <a:rPr lang="az-Latn-AZ" sz="3200" b="1" spc="-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az-Latn-AZ" sz="3200" b="1" spc="-1" dirty="0" smtClean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en-US" sz="3200" b="1" spc="-1" dirty="0" err="1" smtClean="0">
                <a:solidFill>
                  <a:schemeClr val="accent2">
                    <a:lumMod val="75000"/>
                  </a:schemeClr>
                </a:solidFill>
              </a:rPr>
              <a:t>sistolik</a:t>
            </a:r>
            <a:r>
              <a:rPr lang="en-US" sz="3200" b="1" spc="-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spc="-1" dirty="0" err="1">
                <a:solidFill>
                  <a:schemeClr val="accent2">
                    <a:lumMod val="75000"/>
                  </a:schemeClr>
                </a:solidFill>
              </a:rPr>
              <a:t>ürək</a:t>
            </a:r>
            <a:r>
              <a:rPr lang="en-US" sz="3200" b="1" spc="-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spc="-1" dirty="0" err="1">
                <a:solidFill>
                  <a:schemeClr val="accent2">
                    <a:lumMod val="75000"/>
                  </a:schemeClr>
                </a:solidFill>
              </a:rPr>
              <a:t>çatışmazlığı</a:t>
            </a:r>
            <a:r>
              <a:rPr lang="az-Latn-AZ" sz="3200" b="1" spc="-1" dirty="0">
                <a:solidFill>
                  <a:schemeClr val="accent2">
                    <a:lumMod val="75000"/>
                  </a:schemeClr>
                </a:solidFill>
              </a:rPr>
              <a:t>nın </a:t>
            </a:r>
            <a:r>
              <a:rPr lang="az-Latn-AZ" sz="3200" b="1" spc="-1" dirty="0" smtClean="0">
                <a:solidFill>
                  <a:schemeClr val="accent2">
                    <a:lumMod val="75000"/>
                  </a:schemeClr>
                </a:solidFill>
              </a:rPr>
              <a:t>müalicəsinin</a:t>
            </a:r>
            <a:r>
              <a:rPr lang="en-US" sz="3200" b="1" spc="-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spc="-1" dirty="0" err="1">
                <a:solidFill>
                  <a:schemeClr val="accent2">
                    <a:lumMod val="75000"/>
                  </a:schemeClr>
                </a:solidFill>
              </a:rPr>
              <a:t>təməl</a:t>
            </a:r>
            <a:r>
              <a:rPr lang="en-US" sz="3200" b="1" spc="-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spc="-1" dirty="0" err="1">
                <a:solidFill>
                  <a:schemeClr val="accent2">
                    <a:lumMod val="75000"/>
                  </a:schemeClr>
                </a:solidFill>
              </a:rPr>
              <a:t>daşı</a:t>
            </a:r>
            <a:r>
              <a:rPr lang="az-Latn-AZ" sz="3200" b="1" spc="-1" dirty="0">
                <a:solidFill>
                  <a:schemeClr val="accent2">
                    <a:lumMod val="75000"/>
                  </a:schemeClr>
                </a:solidFill>
              </a:rPr>
              <a:t>dır</a:t>
            </a:r>
            <a:endParaRPr kumimoji="0" lang="en-US" sz="3200" b="1" i="0" u="none" strike="noStrike" kern="1200" cap="none" spc="-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TextShape 2"/>
          <p:cNvSpPr txBox="1"/>
          <p:nvPr/>
        </p:nvSpPr>
        <p:spPr>
          <a:xfrm>
            <a:off x="1799675" y="6527386"/>
            <a:ext cx="8640000" cy="451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-1" normalizeH="0" baseline="0" noProof="0" dirty="0">
                <a:ln>
                  <a:noFill/>
                </a:ln>
                <a:solidFill>
                  <a:srgbClr val="0054A6"/>
                </a:solidFill>
                <a:effectLst/>
                <a:uLnTx/>
                <a:uFillTx/>
                <a:latin typeface="Arial"/>
              </a:rPr>
              <a:t>European J of Heart Fail, Volume: 13, Issue: 9, Pages: 929-936, First published: 18 February 2014, DOI: (10.1093/</a:t>
            </a:r>
            <a:r>
              <a:rPr kumimoji="0" lang="en-US" sz="800" b="1" i="0" u="none" strike="noStrike" kern="1200" cap="none" spc="-1" normalizeH="0" baseline="0" noProof="0" dirty="0" err="1">
                <a:ln>
                  <a:noFill/>
                </a:ln>
                <a:solidFill>
                  <a:srgbClr val="0054A6"/>
                </a:solidFill>
                <a:effectLst/>
                <a:uLnTx/>
                <a:uFillTx/>
                <a:latin typeface="Arial"/>
              </a:rPr>
              <a:t>eurjhf</a:t>
            </a:r>
            <a:r>
              <a:rPr kumimoji="0" lang="en-US" sz="800" b="1" i="0" u="none" strike="noStrike" kern="1200" cap="none" spc="-1" normalizeH="0" baseline="0" noProof="0" dirty="0">
                <a:ln>
                  <a:noFill/>
                </a:ln>
                <a:solidFill>
                  <a:srgbClr val="0054A6"/>
                </a:solidFill>
                <a:effectLst/>
                <a:uLnTx/>
                <a:uFillTx/>
                <a:latin typeface="Arial"/>
              </a:rPr>
              <a:t>/hfr093</a:t>
            </a:r>
            <a:r>
              <a:rPr kumimoji="0" lang="en-US" sz="8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54A6"/>
                </a:solidFill>
                <a:effectLst/>
                <a:uLnTx/>
                <a:uFillTx/>
                <a:latin typeface="Arial"/>
              </a:rPr>
              <a:t>)</a:t>
            </a:r>
            <a:endParaRPr kumimoji="0" lang="en-US" sz="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7" name="Main graphic"/>
          <p:cNvPicPr/>
          <p:nvPr/>
        </p:nvPicPr>
        <p:blipFill>
          <a:blip r:embed="rId3"/>
          <a:stretch/>
        </p:blipFill>
        <p:spPr>
          <a:xfrm>
            <a:off x="1799676" y="1487277"/>
            <a:ext cx="7829066" cy="4880472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4573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77788"/>
            <a:ext cx="12192000" cy="145097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az-Latn-AZ" b="1" dirty="0">
                <a:solidFill>
                  <a:srgbClr val="C00000"/>
                </a:solidFill>
              </a:rPr>
              <a:t>YEKUN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77105" y="977485"/>
            <a:ext cx="9676563" cy="91402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az-Latn-AZ" sz="2400" b="1" dirty="0">
                <a:solidFill>
                  <a:srgbClr val="4F81BD">
                    <a:lumMod val="50000"/>
                  </a:srgbClr>
                </a:solidFill>
              </a:rPr>
              <a:t>Aldosteron </a:t>
            </a:r>
            <a:r>
              <a:rPr lang="az-Latn-AZ" sz="2400" b="1" dirty="0" smtClean="0">
                <a:solidFill>
                  <a:srgbClr val="4F81BD">
                    <a:lumMod val="50000"/>
                  </a:srgbClr>
                </a:solidFill>
              </a:rPr>
              <a:t>antaqonistləri </a:t>
            </a:r>
            <a:r>
              <a:rPr lang="az-Latn-AZ" sz="2400" b="1" dirty="0">
                <a:solidFill>
                  <a:srgbClr val="4F81BD">
                    <a:lumMod val="50000"/>
                  </a:srgbClr>
                </a:solidFill>
              </a:rPr>
              <a:t>ÜÇ müalicəsində önəmli rol </a:t>
            </a:r>
            <a:r>
              <a:rPr lang="az-Latn-AZ" sz="2400" b="1" dirty="0" smtClean="0">
                <a:solidFill>
                  <a:srgbClr val="4F81BD">
                    <a:lumMod val="50000"/>
                  </a:srgbClr>
                </a:solidFill>
              </a:rPr>
              <a:t>oynayır və proqnozu yaxşılaşdıran 4 dərmandan biridir.</a:t>
            </a:r>
            <a:endParaRPr lang="az-Latn-AZ" sz="24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2041743" y="2254250"/>
            <a:ext cx="10402887" cy="40227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z-Latn-AZ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538654" y="2159804"/>
            <a:ext cx="9676563" cy="834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z-Latn-AZ" sz="2400" b="1" dirty="0" smtClean="0">
                <a:solidFill>
                  <a:schemeClr val="accent1">
                    <a:lumMod val="50000"/>
                  </a:schemeClr>
                </a:solidFill>
              </a:rPr>
              <a:t>Klinik effektivliyinə və arzuolunmaz </a:t>
            </a:r>
            <a:r>
              <a:rPr lang="az-Latn-AZ" sz="2400" b="1" dirty="0">
                <a:solidFill>
                  <a:schemeClr val="accent1">
                    <a:lumMod val="50000"/>
                  </a:schemeClr>
                </a:solidFill>
              </a:rPr>
              <a:t>yan təsirlərinin azlığına görə </a:t>
            </a:r>
            <a:r>
              <a:rPr lang="az-Latn-AZ" sz="2400" b="1" dirty="0" smtClean="0">
                <a:solidFill>
                  <a:schemeClr val="accent1">
                    <a:lumMod val="50000"/>
                  </a:schemeClr>
                </a:solidFill>
              </a:rPr>
              <a:t>eplerenon </a:t>
            </a:r>
            <a:r>
              <a:rPr lang="az-Latn-AZ" sz="2400" b="1" dirty="0">
                <a:solidFill>
                  <a:schemeClr val="accent1">
                    <a:lumMod val="50000"/>
                  </a:schemeClr>
                </a:solidFill>
              </a:rPr>
              <a:t>spironolaktonun yeni və daha yaxşı </a:t>
            </a:r>
            <a:r>
              <a:rPr lang="az-Latn-AZ" sz="2400" b="1" dirty="0" smtClean="0">
                <a:solidFill>
                  <a:schemeClr val="accent1">
                    <a:lumMod val="50000"/>
                  </a:schemeClr>
                </a:solidFill>
              </a:rPr>
              <a:t>alternatividir</a:t>
            </a:r>
            <a:endParaRPr lang="az-Latn-AZ" sz="24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77105" y="3191507"/>
            <a:ext cx="9676563" cy="10741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z-Latn-AZ" sz="2400" b="1" dirty="0" smtClean="0">
                <a:solidFill>
                  <a:schemeClr val="accent1">
                    <a:lumMod val="50000"/>
                  </a:schemeClr>
                </a:solidFill>
              </a:rPr>
              <a:t>Eplerenonla </a:t>
            </a:r>
            <a:r>
              <a:rPr lang="az-Latn-AZ" sz="2400" b="1" dirty="0">
                <a:solidFill>
                  <a:schemeClr val="accent1">
                    <a:lumMod val="50000"/>
                  </a:schemeClr>
                </a:solidFill>
              </a:rPr>
              <a:t>müalicə </a:t>
            </a:r>
            <a:r>
              <a:rPr lang="az-Latn-AZ" sz="2400" b="1" dirty="0" smtClean="0">
                <a:solidFill>
                  <a:schemeClr val="accent1">
                    <a:lumMod val="50000"/>
                  </a:schemeClr>
                </a:solidFill>
              </a:rPr>
              <a:t>zamanı ən </a:t>
            </a:r>
            <a:r>
              <a:rPr lang="az-Latn-AZ" sz="2400" b="1" dirty="0">
                <a:solidFill>
                  <a:schemeClr val="accent1">
                    <a:lumMod val="50000"/>
                  </a:schemeClr>
                </a:solidFill>
              </a:rPr>
              <a:t>çox rast gəlinən ciddi yan təsir </a:t>
            </a:r>
            <a:r>
              <a:rPr lang="az-Latn-AZ" sz="2400" b="1" dirty="0" smtClean="0">
                <a:solidFill>
                  <a:schemeClr val="accent1">
                    <a:lumMod val="50000"/>
                  </a:schemeClr>
                </a:solidFill>
              </a:rPr>
              <a:t>hiperkaliemiya </a:t>
            </a:r>
            <a:r>
              <a:rPr lang="az-Latn-AZ" sz="2400" b="1" dirty="0">
                <a:solidFill>
                  <a:schemeClr val="accent1">
                    <a:lumMod val="50000"/>
                  </a:schemeClr>
                </a:solidFill>
              </a:rPr>
              <a:t>olduğundan qan zərdabında kaliumun səviyyəsi nəzarətdə </a:t>
            </a:r>
            <a:r>
              <a:rPr lang="az-Latn-AZ" sz="2400" b="1" dirty="0" smtClean="0">
                <a:solidFill>
                  <a:schemeClr val="accent1">
                    <a:lumMod val="50000"/>
                  </a:schemeClr>
                </a:solidFill>
              </a:rPr>
              <a:t>saxlanmalıdır</a:t>
            </a:r>
            <a:endParaRPr lang="az-Latn-AZ" sz="24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477105" y="4570354"/>
            <a:ext cx="9676563" cy="7848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z-Latn-AZ" sz="2400" b="1" dirty="0">
                <a:solidFill>
                  <a:schemeClr val="accent1">
                    <a:lumMod val="50000"/>
                  </a:schemeClr>
                </a:solidFill>
              </a:rPr>
              <a:t>Müalicə zamanı dərman-dərman qarşılıqlı təsirləri yadda saxlamaq tövsiyə </a:t>
            </a:r>
            <a:r>
              <a:rPr lang="az-Latn-AZ" sz="2400" b="1" dirty="0" smtClean="0">
                <a:solidFill>
                  <a:schemeClr val="accent1">
                    <a:lumMod val="50000"/>
                  </a:schemeClr>
                </a:solidFill>
              </a:rPr>
              <a:t>olunur</a:t>
            </a:r>
            <a:endParaRPr lang="az-Latn-AZ" sz="2400" b="1" dirty="0">
              <a:solidFill>
                <a:srgbClr val="4F81B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63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81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IN" dirty="0" err="1"/>
              <a:t>PowerPlugs</a:t>
            </a:r>
            <a:r>
              <a:rPr lang="en-IN" dirty="0"/>
              <a:t> Templates for PowerPoint Preview</a:t>
            </a:r>
            <a:endParaRPr lang="en-US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9581" y="4104860"/>
            <a:ext cx="1299696" cy="12727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3520751" y="3931093"/>
            <a:ext cx="60058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Latn-AZ" sz="4400" b="1" dirty="0">
                <a:solidFill>
                  <a:srgbClr val="FFFF00"/>
                </a:solidFill>
              </a:rPr>
              <a:t>Diqqətinizə və səbrinizə görə minnətdarlıq!!!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034" y="-241209"/>
            <a:ext cx="12399034" cy="75700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98566" y="-244995"/>
            <a:ext cx="62847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Latn-AZ" sz="4400" b="1" dirty="0">
                <a:solidFill>
                  <a:srgbClr val="C00000"/>
                </a:solidFill>
              </a:rPr>
              <a:t>Diqqətinizə və səbrinizə görə minnətdarlıq!!!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99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6129186-2BB6-40BE-B610-B13AFEF45A2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138738" y="989013"/>
            <a:ext cx="7053262" cy="52990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A18E44-FB5B-4B78-902E-87177314F6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1300"/>
            <a:ext cx="10090150" cy="7032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Renin-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angiotenzin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aldosteron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az-Latn-AZ" sz="3200" b="1" dirty="0">
                <a:solidFill>
                  <a:schemeClr val="accent2">
                    <a:lumMod val="75000"/>
                  </a:schemeClr>
                </a:solidFill>
              </a:rPr>
              <a:t>sistemi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(RAAS)</a:t>
            </a:r>
            <a:endParaRPr lang="az-Cyrl-AZ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A64D63-D662-4916-8F4E-64E511E7E925}"/>
              </a:ext>
            </a:extLst>
          </p:cNvPr>
          <p:cNvSpPr txBox="1"/>
          <p:nvPr/>
        </p:nvSpPr>
        <p:spPr>
          <a:xfrm>
            <a:off x="251926" y="1883873"/>
            <a:ext cx="33216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az-Latn-AZ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öyrəyin qan perfuziyasının azalması (AT enməsi)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Simpatik sinir sisteminin (beta-1 adrenoreseptorların) stimulyasiyası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Distal borucuqda Na</a:t>
            </a:r>
            <a:r>
              <a:rPr kumimoji="0" lang="az-Latn-AZ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az-Latn-AZ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azalması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z-Latn-AZ" b="1" dirty="0">
                <a:solidFill>
                  <a:prstClr val="black"/>
                </a:solidFill>
                <a:latin typeface="Calibri"/>
              </a:rPr>
              <a:t>b</a:t>
            </a:r>
            <a:r>
              <a:rPr kumimoji="0" lang="az-Latn-AZ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öyrəklərdə </a:t>
            </a:r>
            <a:r>
              <a:rPr kumimoji="0" lang="az-Latn-AZ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RENİN sintezinə səbəb </a:t>
            </a:r>
            <a:r>
              <a:rPr kumimoji="0" lang="az-Latn-AZ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olur</a:t>
            </a:r>
            <a:endParaRPr kumimoji="0" lang="az-Latn-AZ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z-Cyrl-AZ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85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1DF54E8-2E33-4BD2-BCF3-A668D8144D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95275"/>
            <a:ext cx="10034588" cy="30003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az-Latn-AZ" sz="3200" b="1" dirty="0">
                <a:solidFill>
                  <a:srgbClr val="C00000"/>
                </a:solidFill>
              </a:rPr>
              <a:t>Aldosteron: ürək-damar xəstəliklərində rolu</a:t>
            </a:r>
            <a:endParaRPr lang="az-Cyrl-AZ" sz="3200" b="1" dirty="0">
              <a:solidFill>
                <a:srgbClr val="C00000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0DC1A64-893A-4023-B7E7-5F1626D925E2}"/>
              </a:ext>
            </a:extLst>
          </p:cNvPr>
          <p:cNvGrpSpPr/>
          <p:nvPr/>
        </p:nvGrpSpPr>
        <p:grpSpPr>
          <a:xfrm>
            <a:off x="1325994" y="898150"/>
            <a:ext cx="8229601" cy="5791150"/>
            <a:chOff x="1791477" y="445224"/>
            <a:chExt cx="8229601" cy="5791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8BFD89C-92E2-4506-9493-89C8BD4FCA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6123" y="445224"/>
              <a:ext cx="8154955" cy="579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DEB08EE-48DF-4800-8AD2-09BD3DFF10FF}"/>
                </a:ext>
              </a:extLst>
            </p:cNvPr>
            <p:cNvSpPr/>
            <p:nvPr/>
          </p:nvSpPr>
          <p:spPr>
            <a:xfrm>
              <a:off x="1791477" y="2313992"/>
              <a:ext cx="1147666" cy="4012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z-Latn-AZ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Ağciyərlər</a:t>
              </a:r>
              <a:endParaRPr kumimoji="0" lang="az-Cyrl-A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F2FF911-D0D6-40A5-9165-9028BC9EE416}"/>
                </a:ext>
              </a:extLst>
            </p:cNvPr>
            <p:cNvSpPr/>
            <p:nvPr/>
          </p:nvSpPr>
          <p:spPr>
            <a:xfrm>
              <a:off x="4500153" y="1719943"/>
              <a:ext cx="1147666" cy="4012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z-Latn-AZ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Böyrəküstü vəzi</a:t>
              </a:r>
              <a:endParaRPr kumimoji="0" lang="az-Cyrl-A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765A54A-3DDF-4123-9511-DDFB4A9FE8F8}"/>
                </a:ext>
              </a:extLst>
            </p:cNvPr>
            <p:cNvSpPr/>
            <p:nvPr/>
          </p:nvSpPr>
          <p:spPr>
            <a:xfrm>
              <a:off x="6154781" y="746449"/>
              <a:ext cx="1477659" cy="391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z-Latn-AZ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Yumaqcıqlı zona</a:t>
              </a:r>
              <a:endParaRPr kumimoji="0" lang="az-Cyrl-A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CEB65ED-CC14-4524-9B9E-4BF353A647E0}"/>
                </a:ext>
              </a:extLst>
            </p:cNvPr>
            <p:cNvSpPr/>
            <p:nvPr/>
          </p:nvSpPr>
          <p:spPr>
            <a:xfrm>
              <a:off x="3273334" y="3633364"/>
              <a:ext cx="2026454" cy="4012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z-Latn-AZ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Periferik qan dövranı</a:t>
              </a:r>
              <a:endParaRPr kumimoji="0" lang="az-Cyrl-A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4B925ED-DC63-4D3F-A714-76D46B1CEBCA}"/>
                </a:ext>
              </a:extLst>
            </p:cNvPr>
            <p:cNvSpPr/>
            <p:nvPr/>
          </p:nvSpPr>
          <p:spPr>
            <a:xfrm>
              <a:off x="3799502" y="5566202"/>
              <a:ext cx="2026454" cy="4012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z-Latn-AZ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Ürək atımı</a:t>
              </a:r>
              <a:endParaRPr kumimoji="0" lang="az-Cyrl-A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7857509-62DE-40C8-A415-A6530C5AD338}"/>
                </a:ext>
              </a:extLst>
            </p:cNvPr>
            <p:cNvCxnSpPr>
              <a:cxnSpLocks/>
            </p:cNvCxnSpPr>
            <p:nvPr/>
          </p:nvCxnSpPr>
          <p:spPr>
            <a:xfrm>
              <a:off x="4280727" y="5587327"/>
              <a:ext cx="0" cy="3589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862C213-DF34-4AA5-9F6D-51AE445768FC}"/>
                </a:ext>
              </a:extLst>
            </p:cNvPr>
            <p:cNvSpPr/>
            <p:nvPr/>
          </p:nvSpPr>
          <p:spPr>
            <a:xfrm>
              <a:off x="4788393" y="4617419"/>
              <a:ext cx="1214846" cy="4012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z-Latn-AZ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Böyrək qan axını</a:t>
              </a:r>
              <a:endParaRPr kumimoji="0" lang="az-Cyrl-A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6EBBD64-F347-49D7-A8F5-D3F824C18F69}"/>
                </a:ext>
              </a:extLst>
            </p:cNvPr>
            <p:cNvCxnSpPr>
              <a:cxnSpLocks/>
            </p:cNvCxnSpPr>
            <p:nvPr/>
          </p:nvCxnSpPr>
          <p:spPr>
            <a:xfrm>
              <a:off x="4899658" y="4617419"/>
              <a:ext cx="0" cy="3589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8071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Table 1: Key RCTs of eplerenone in the field of HF with reduced EF (HFrEF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04850"/>
            <a:ext cx="10572750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0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2784000" y="152280"/>
            <a:ext cx="7200000" cy="4518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CONSENSUS to EMPHASIS: the overwhelming evidence which makes blockade of the renin–angiotensin–aldosterone system the cornerstone of therapy for systolic heart failure</a:t>
            </a:r>
          </a:p>
        </p:txBody>
      </p:sp>
      <p:pic>
        <p:nvPicPr>
          <p:cNvPr id="45" name="Logo"/>
          <p:cNvPicPr/>
          <p:nvPr/>
        </p:nvPicPr>
        <p:blipFill>
          <a:blip/>
          <a:stretch/>
        </p:blipFill>
        <p:spPr>
          <a:xfrm>
            <a:off x="6450600" y="152280"/>
            <a:ext cx="3670200" cy="355680"/>
          </a:xfrm>
          <a:prstGeom prst="rect">
            <a:avLst/>
          </a:prstGeom>
          <a:ln>
            <a:noFill/>
          </a:ln>
        </p:spPr>
      </p:pic>
      <p:sp>
        <p:nvSpPr>
          <p:cNvPr id="46" name="TextShape 2"/>
          <p:cNvSpPr txBox="1"/>
          <p:nvPr/>
        </p:nvSpPr>
        <p:spPr>
          <a:xfrm>
            <a:off x="1884000" y="5940000"/>
            <a:ext cx="8640000" cy="451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-1" normalizeH="0" baseline="0" noProof="0">
                <a:ln>
                  <a:noFill/>
                </a:ln>
                <a:solidFill>
                  <a:srgbClr val="0054A6"/>
                </a:solidFill>
                <a:effectLst/>
                <a:uLnTx/>
                <a:uFillTx/>
                <a:latin typeface="Arial"/>
              </a:rPr>
              <a:t>European J of Heart Fail, Volume: 13, Issue: 9, Pages: 929-936, First published: 18 February 2014, DOI: (10.1093/eurjhf/hfr093) </a:t>
            </a:r>
            <a:endParaRPr kumimoji="0" lang="en-US" sz="8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7" name="Main graphic"/>
          <p:cNvPicPr/>
          <p:nvPr/>
        </p:nvPicPr>
        <p:blipFill>
          <a:blip r:embed="rId3"/>
          <a:stretch/>
        </p:blipFill>
        <p:spPr>
          <a:xfrm>
            <a:off x="2946360" y="1386000"/>
            <a:ext cx="6350040" cy="25617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283410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33600" y="134938"/>
            <a:ext cx="10058400" cy="68103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az-Latn-AZ" sz="3200" b="1" dirty="0" err="1">
                <a:solidFill>
                  <a:srgbClr val="C00000"/>
                </a:solidFill>
              </a:rPr>
              <a:t>Eplirenon:Yan</a:t>
            </a:r>
            <a:r>
              <a:rPr lang="az-Latn-AZ" sz="3200" b="1" dirty="0">
                <a:solidFill>
                  <a:srgbClr val="C00000"/>
                </a:solidFill>
              </a:rPr>
              <a:t> təsirlər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3358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4628" y="924398"/>
            <a:ext cx="809625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379695" y="6482390"/>
            <a:ext cx="4839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Guichard</a:t>
            </a:r>
            <a:r>
              <a:rPr kumimoji="0" lang="az-Latn-AZ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J.L. Et al.,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Vascular Health and Risk Management 2013:9 321–331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15323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84350" y="568325"/>
            <a:ext cx="10407650" cy="1144588"/>
          </a:xfrm>
          <a:prstGeom prst="rect">
            <a:avLst/>
          </a:prstGeom>
        </p:spPr>
        <p:txBody>
          <a:bodyPr/>
          <a:lstStyle/>
          <a:p>
            <a:r>
              <a:rPr lang="az-Latn-AZ" dirty="0">
                <a:solidFill>
                  <a:srgbClr val="C00000"/>
                </a:solidFill>
              </a:rPr>
              <a:t>KV göstərişlərə görə MRA seçimi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45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894" y="2394098"/>
            <a:ext cx="1172771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02510" y="6231256"/>
            <a:ext cx="112846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Iqbal J, </a:t>
            </a:r>
            <a:r>
              <a:rPr kumimoji="0" lang="az-Latn-A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et al.,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Selection of a mineralocorticoid receptor antagonist for patients with hypertension or heart failure.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Eur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J Heart Fail. 2014 Feb;16(2):143-50.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doi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: 10.1111/ejhf.31.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Epub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2013 Dec 14. PMID: 24464876.</a:t>
            </a:r>
          </a:p>
        </p:txBody>
      </p:sp>
    </p:spTree>
    <p:extLst>
      <p:ext uri="{BB962C8B-B14F-4D97-AF65-F5344CB8AC3E}">
        <p14:creationId xmlns:p14="http://schemas.microsoft.com/office/powerpoint/2010/main" val="5390165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omparison of spironolactone and eplerenone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2347913"/>
            <a:ext cx="809625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1240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775" y="385762"/>
            <a:ext cx="741045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11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68189" y="167697"/>
            <a:ext cx="10408024" cy="144938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az-Latn-AZ" sz="3200" b="1" dirty="0">
                <a:solidFill>
                  <a:schemeClr val="accent2">
                    <a:lumMod val="75000"/>
                  </a:schemeClr>
                </a:solidFill>
              </a:rPr>
              <a:t>Aldosteron RAAS-ın vacib komponentidir </a:t>
            </a:r>
            <a:br>
              <a:rPr lang="az-Latn-AZ" sz="32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az-Latn-AZ" sz="3200" b="1" dirty="0">
                <a:solidFill>
                  <a:schemeClr val="accent2">
                    <a:lumMod val="75000"/>
                  </a:schemeClr>
                </a:solidFill>
              </a:rPr>
              <a:t>və onun aqressiyasının azalması KV patologiyaların müalicə və profilaktikasında </a:t>
            </a:r>
            <a:r>
              <a:rPr lang="az-Latn-AZ" sz="3200" b="1" dirty="0" smtClean="0">
                <a:solidFill>
                  <a:schemeClr val="accent2">
                    <a:lumMod val="75000"/>
                  </a:schemeClr>
                </a:solidFill>
              </a:rPr>
              <a:t>önəmlidir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2162" name="Picture 2" descr="Slide 5.  Aldosterone: Important Component of the Renin-Angiotensin-Aldosterone Syste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188" y="1787619"/>
            <a:ext cx="5020236" cy="4523534"/>
          </a:xfrm>
          <a:prstGeom prst="rect">
            <a:avLst/>
          </a:prstGeom>
          <a:noFill/>
        </p:spPr>
      </p:pic>
      <p:pic>
        <p:nvPicPr>
          <p:cNvPr id="5" name="Picture 2" descr="Slide 6. Aldosterone &quot;Escape&quot; Despite Angiotensin II Blocka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5624" y="1775012"/>
            <a:ext cx="4930588" cy="4580964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8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</TotalTime>
  <Words>4125</Words>
  <Application>Microsoft Office PowerPoint</Application>
  <PresentationFormat>Широкоэкранный</PresentationFormat>
  <Paragraphs>425</Paragraphs>
  <Slides>89</Slides>
  <Notes>16</Notes>
  <HiddenSlides>1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104" baseType="lpstr">
      <vt:lpstr>ＭＳ Ｐゴシック</vt:lpstr>
      <vt:lpstr>Arial</vt:lpstr>
      <vt:lpstr>Bodoni MT Black</vt:lpstr>
      <vt:lpstr>Calibri</vt:lpstr>
      <vt:lpstr>Calibri Light</vt:lpstr>
      <vt:lpstr>DejaVu Sans</vt:lpstr>
      <vt:lpstr>msgothic</vt:lpstr>
      <vt:lpstr>Times New Roman</vt:lpstr>
      <vt:lpstr>Verdana</vt:lpstr>
      <vt:lpstr>Webdings</vt:lpstr>
      <vt:lpstr>Wingdings</vt:lpstr>
      <vt:lpstr>Office Theme</vt:lpstr>
      <vt:lpstr>1_Office Theme</vt:lpstr>
      <vt:lpstr>Тема Office</vt:lpstr>
      <vt:lpstr>Chart</vt:lpstr>
      <vt:lpstr>Презентация PowerPoint</vt:lpstr>
      <vt:lpstr>ÜÇ müalicəsində göstərişə uyğun sınaqdan keçirilmiş dərmanlar</vt:lpstr>
      <vt:lpstr>Rəhbər tövsiyələrin təlimatlarında ÜÇ medikamentoz müalicəsinə baxışların dəyişməsi</vt:lpstr>
      <vt:lpstr>Aldosteron istehsalı və təsirləri</vt:lpstr>
      <vt:lpstr>Aldosteronun zərərli təsirləri</vt:lpstr>
      <vt:lpstr>Презентация PowerPoint</vt:lpstr>
      <vt:lpstr>MRA kəşfi və onunla bağlı tədqiqatlar </vt:lpstr>
      <vt:lpstr>Презентация PowerPoint</vt:lpstr>
      <vt:lpstr>Aldosteron RAAS-ın vacib komponentidir  və onun aqressiyasının azalması KV patologiyaların müalicə və profilaktikasında önəmlidir</vt:lpstr>
      <vt:lpstr>Aldosteronun KV xəstəliklərdə rolu</vt:lpstr>
      <vt:lpstr>Презентация PowerPoint</vt:lpstr>
      <vt:lpstr>AFaÜÇ müalicənin paradiqmi </vt:lpstr>
      <vt:lpstr>Mineralokortikoid reseptorları blokatorları AFaÜÇ müalicəsində</vt:lpstr>
      <vt:lpstr>Презентация PowerPoint</vt:lpstr>
      <vt:lpstr>Презентация PowerPoint</vt:lpstr>
      <vt:lpstr>Recent Positive Trials in Patients With HF</vt:lpstr>
      <vt:lpstr>Презентация PowerPoint</vt:lpstr>
      <vt:lpstr>Презентация PowerPoint</vt:lpstr>
      <vt:lpstr>2022 AHA/ACC/HFSA  rəhbər tövsiyəsi</vt:lpstr>
      <vt:lpstr>2022 AHA/ACC/HFSA rəhbər tövsiyəsi</vt:lpstr>
      <vt:lpstr>Презентация PowerPoint</vt:lpstr>
      <vt:lpstr>Презентация PowerPoint</vt:lpstr>
      <vt:lpstr>RALES (Randomized Aldactone Evaluation Study), </vt:lpstr>
      <vt:lpstr>Nəticə:</vt:lpstr>
      <vt:lpstr>RALES tədqiqatının nəticələri çap olunduqdan sonra hiperkaliemiyanın rastgəlmə tezliyi</vt:lpstr>
      <vt:lpstr>Həm spironolakton, həm eplerenon aldosteronu, mineralokortikoid reseptorlarını    rəqabətli şəkildə inhibə etməklə bloklayır. Eplerenon spironolakton derivatıdır, selektiv olaraq MR ilə birləşdiyi halda progesteron və androgen reseptorları ilə minimal birləşir</vt:lpstr>
      <vt:lpstr>Презентация PowerPoint</vt:lpstr>
      <vt:lpstr>EPHESUS Trial</vt:lpstr>
      <vt:lpstr>EPHESUS  (Post Mİ xəstələr) </vt:lpstr>
      <vt:lpstr>EPHESUS Trial: Birincili sonluqlar</vt:lpstr>
      <vt:lpstr>EPHESUS Trial: İkincili sonluqlar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Eplуrenon ilk dəfə baş verən QF tezliyini azaldır. </vt:lpstr>
      <vt:lpstr>Elerenon QF zamanı əsas arzuolunmaz hadisələri azaldır</vt:lpstr>
      <vt:lpstr>Презентация PowerPoint</vt:lpstr>
      <vt:lpstr>Презентация PowerPoint</vt:lpstr>
      <vt:lpstr>EPHESUS Trial: Ciddi yan təsirlər</vt:lpstr>
      <vt:lpstr>Презентация PowerPoint</vt:lpstr>
      <vt:lpstr>Презентация PowerPoint</vt:lpstr>
      <vt:lpstr>EMPHASIS-HF</vt:lpstr>
      <vt:lpstr>Birincili sonluqlar və digər sonluqlara görə  hesablanan Kaplan-Meier kumulyativ göstəriciləri</vt:lpstr>
      <vt:lpstr>EMFASİS-HF: «Ağır» yarımqruplarda effektivliyi</vt:lpstr>
      <vt:lpstr>Effect of eplerenone versus placebo on the EMPHASIS-HF study primary end point (cardiovascular [CV] death/heart failure [HF] hospitalization) according to background angiotensin-converting enzyme inhibitor (or angiotensin receptor blocker) dose (above or below 50% of target dose).</vt:lpstr>
      <vt:lpstr>Презентация PowerPoint</vt:lpstr>
      <vt:lpstr>Презентация PowerPoint</vt:lpstr>
      <vt:lpstr>Презентация PowerPoint</vt:lpstr>
      <vt:lpstr>Spironolakton və Eplerenon Xroniki Ürək Çatışmazlığı Olan Xəstələrdə SM Sistolik Funksiyasına təsiri</vt:lpstr>
      <vt:lpstr>Real world comparison of spironolactone and eplerenone in patients with heart failure</vt:lpstr>
      <vt:lpstr>Eplerenon AFqÜÇ müalicəsində</vt:lpstr>
      <vt:lpstr>Prior Outcomes Trials in HFpEF</vt:lpstr>
      <vt:lpstr>TOPCAT tədqiqatı</vt:lpstr>
      <vt:lpstr>PARAGON-HF: Primary Results</vt:lpstr>
      <vt:lpstr>Eplerenonunun AFqÜÇ müalicəsində roluna  dair əsas tədqiqatlar</vt:lpstr>
      <vt:lpstr>Презентация PowerPoint</vt:lpstr>
      <vt:lpstr>AFsÜÇ müalicə alqoritmi</vt:lpstr>
      <vt:lpstr>Eplerenon və AFqÜÇ müalicəsi</vt:lpstr>
      <vt:lpstr>Презентация PowerPoint</vt:lpstr>
      <vt:lpstr>Презентация PowerPoint</vt:lpstr>
      <vt:lpstr>Eplerenon Spironolaktona qarşı:  Yan təsirlər və tolerantlığa görə müqayisə, və seçim </vt:lpstr>
      <vt:lpstr>Eplerenonun Spironolaktonla müqayisəsi</vt:lpstr>
      <vt:lpstr>Results of the Randomized Aldosterone Antagonism in Heart Failure With Preserved Ejection Fraction Trial (RAAM-PEF) </vt:lpstr>
      <vt:lpstr>Eplerenon və spironolaktonla müalicə zamanı kaliumun plazmada səviyyəsindəki dəyişikliklər</vt:lpstr>
      <vt:lpstr>Eplerenon və spironolaktonla müalicə zamanı  ginekomastiyanın rastgəlmə tezliyi</vt:lpstr>
      <vt:lpstr>Natrium statusuna görə Kaplan Meier sağqalma əyriliyi</vt:lpstr>
      <vt:lpstr>Hiponatriemiyalı pasiyentlərdə eplerenon istifadəsi təhlükəsizdir!</vt:lpstr>
      <vt:lpstr>Xroniki ürək çatışmazlığı olan xəstələrdə eplerenon və spironolaktonun kortizol və hemoglobin A1c səviyyələrinə təsiri</vt:lpstr>
      <vt:lpstr>Eplerenon və Spironolaktonun Testosteronun Kardiyomiositlərin Apoptozuna Qarşı Qoruyucu Effektinə Diferensial Təsiri</vt:lpstr>
      <vt:lpstr>Eplerenon: Dozalanma, göstəriş və əks göstərişlər</vt:lpstr>
      <vt:lpstr>Eplerenon: Üstünlükləri və çatışmazlıqları</vt:lpstr>
      <vt:lpstr>Böyük klinik tədqiqatlarda eplerenonla spironolakton arasındakı fərqlər</vt:lpstr>
      <vt:lpstr>Klinik praktikada eplerenonun işlədilməsinə potensial əks göstərişlər və ehtiyatla işlədilməsi tələb olunan hallar</vt:lpstr>
      <vt:lpstr>Презентация PowerPoint</vt:lpstr>
      <vt:lpstr>Презентация PowerPoint</vt:lpstr>
      <vt:lpstr>Eplerenonun kaliumun səviyyəsindən asılı olaraq dozalanması     </vt:lpstr>
      <vt:lpstr>Əks göstərişlər:</vt:lpstr>
      <vt:lpstr>YEKUN</vt:lpstr>
      <vt:lpstr>Презентация PowerPoint</vt:lpstr>
      <vt:lpstr>Renin-angiotenzin-aldosteron sistemi (RAAS)</vt:lpstr>
      <vt:lpstr>Aldosteron: ürək-damar xəstəliklərində rolu</vt:lpstr>
      <vt:lpstr>Презентация PowerPoint</vt:lpstr>
      <vt:lpstr>Презентация PowerPoint</vt:lpstr>
      <vt:lpstr>Eplirenon:Yan təsirlər</vt:lpstr>
      <vt:lpstr>KV göstərişlərə görə MRA seçimi</vt:lpstr>
      <vt:lpstr>Презентация PowerPoint</vt:lpstr>
      <vt:lpstr>Презентация PowerPoint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Eplirenon: Kardiovaskulyar Xəstəliklərin müalicəsində uğurlu vasitə</dc:title>
  <dc:creator>User</dc:creator>
  <cp:lastModifiedBy>User</cp:lastModifiedBy>
  <cp:revision>123</cp:revision>
  <dcterms:created xsi:type="dcterms:W3CDTF">2022-12-03T09:27:51Z</dcterms:created>
  <dcterms:modified xsi:type="dcterms:W3CDTF">2022-12-10T18:33:13Z</dcterms:modified>
</cp:coreProperties>
</file>